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80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659112" y="237805"/>
            <a:ext cx="12785874" cy="1297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3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11280" y="-561339"/>
            <a:ext cx="5881539" cy="2589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62774" y="2051520"/>
            <a:ext cx="8359775" cy="50888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11.png"/><Relationship Id="rId10" Type="http://schemas.openxmlformats.org/officeDocument/2006/relationships/image" Target="../media/image31.jpg"/><Relationship Id="rId4" Type="http://schemas.openxmlformats.org/officeDocument/2006/relationships/image" Target="../media/image10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mrdbourke/pytorch-deep-learnin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://www.github.com/mrdbourke/pytorch-deep-learning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://www.github.com/mrdbourke/pytorch-deep-learning/discussion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83501" y="6504431"/>
            <a:ext cx="5174615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900" b="1" spc="-960" dirty="0">
                <a:latin typeface="Verdana"/>
                <a:cs typeface="Verdana"/>
              </a:rPr>
              <a:t>Workflow</a:t>
            </a:r>
            <a:endParaRPr sz="89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23714" y="3288831"/>
            <a:ext cx="9457055" cy="2876550"/>
            <a:chOff x="5323714" y="3288831"/>
            <a:chExt cx="9457055" cy="2876550"/>
          </a:xfrm>
        </p:grpSpPr>
        <p:sp>
          <p:nvSpPr>
            <p:cNvPr id="4" name="object 4"/>
            <p:cNvSpPr/>
            <p:nvPr/>
          </p:nvSpPr>
          <p:spPr>
            <a:xfrm>
              <a:off x="5323714" y="3288831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63" y="0"/>
                  </a:moveTo>
                  <a:lnTo>
                    <a:pt x="469376" y="0"/>
                  </a:lnTo>
                  <a:lnTo>
                    <a:pt x="404957" y="106"/>
                  </a:lnTo>
                  <a:lnTo>
                    <a:pt x="348957" y="852"/>
                  </a:lnTo>
                  <a:lnTo>
                    <a:pt x="300609" y="2875"/>
                  </a:lnTo>
                  <a:lnTo>
                    <a:pt x="259149" y="6816"/>
                  </a:lnTo>
                  <a:lnTo>
                    <a:pt x="193835" y="23004"/>
                  </a:lnTo>
                  <a:lnTo>
                    <a:pt x="148328" y="44256"/>
                  </a:lnTo>
                  <a:lnTo>
                    <a:pt x="107675" y="72784"/>
                  </a:lnTo>
                  <a:lnTo>
                    <a:pt x="72682" y="107778"/>
                  </a:lnTo>
                  <a:lnTo>
                    <a:pt x="44154" y="148433"/>
                  </a:lnTo>
                  <a:lnTo>
                    <a:pt x="22898" y="193941"/>
                  </a:lnTo>
                  <a:lnTo>
                    <a:pt x="6709" y="259253"/>
                  </a:lnTo>
                  <a:lnTo>
                    <a:pt x="2769" y="300710"/>
                  </a:lnTo>
                  <a:lnTo>
                    <a:pt x="745" y="349055"/>
                  </a:lnTo>
                  <a:lnTo>
                    <a:pt x="0" y="405054"/>
                  </a:lnTo>
                  <a:lnTo>
                    <a:pt x="0" y="2471004"/>
                  </a:lnTo>
                  <a:lnTo>
                    <a:pt x="745" y="2527003"/>
                  </a:lnTo>
                  <a:lnTo>
                    <a:pt x="2769" y="2575348"/>
                  </a:lnTo>
                  <a:lnTo>
                    <a:pt x="6709" y="2616805"/>
                  </a:lnTo>
                  <a:lnTo>
                    <a:pt x="22898" y="2682117"/>
                  </a:lnTo>
                  <a:lnTo>
                    <a:pt x="44154" y="2727625"/>
                  </a:lnTo>
                  <a:lnTo>
                    <a:pt x="72682" y="2768280"/>
                  </a:lnTo>
                  <a:lnTo>
                    <a:pt x="107675" y="2803274"/>
                  </a:lnTo>
                  <a:lnTo>
                    <a:pt x="148328" y="2831802"/>
                  </a:lnTo>
                  <a:lnTo>
                    <a:pt x="193835" y="2853054"/>
                  </a:lnTo>
                  <a:lnTo>
                    <a:pt x="259149" y="2869242"/>
                  </a:lnTo>
                  <a:lnTo>
                    <a:pt x="300609" y="2873183"/>
                  </a:lnTo>
                  <a:lnTo>
                    <a:pt x="348957" y="2875207"/>
                  </a:lnTo>
                  <a:lnTo>
                    <a:pt x="404957" y="2875952"/>
                  </a:lnTo>
                  <a:lnTo>
                    <a:pt x="469376" y="2876059"/>
                  </a:lnTo>
                  <a:lnTo>
                    <a:pt x="8987263" y="2876059"/>
                  </a:lnTo>
                  <a:lnTo>
                    <a:pt x="9051699" y="2875952"/>
                  </a:lnTo>
                  <a:lnTo>
                    <a:pt x="9107717" y="2875207"/>
                  </a:lnTo>
                  <a:lnTo>
                    <a:pt x="9156080" y="2873183"/>
                  </a:lnTo>
                  <a:lnTo>
                    <a:pt x="9197550" y="2869242"/>
                  </a:lnTo>
                  <a:lnTo>
                    <a:pt x="9262857" y="2853054"/>
                  </a:lnTo>
                  <a:lnTo>
                    <a:pt x="9308333" y="2831802"/>
                  </a:lnTo>
                  <a:lnTo>
                    <a:pt x="9348973" y="2803274"/>
                  </a:lnTo>
                  <a:lnTo>
                    <a:pt x="9383964" y="2768280"/>
                  </a:lnTo>
                  <a:lnTo>
                    <a:pt x="9412492" y="2727625"/>
                  </a:lnTo>
                  <a:lnTo>
                    <a:pt x="9433742" y="2682117"/>
                  </a:lnTo>
                  <a:lnTo>
                    <a:pt x="9449952" y="2616805"/>
                  </a:lnTo>
                  <a:lnTo>
                    <a:pt x="9453898" y="2575348"/>
                  </a:lnTo>
                  <a:lnTo>
                    <a:pt x="9455925" y="2527003"/>
                  </a:lnTo>
                  <a:lnTo>
                    <a:pt x="9456671" y="2471004"/>
                  </a:lnTo>
                  <a:lnTo>
                    <a:pt x="9456671" y="405054"/>
                  </a:lnTo>
                  <a:lnTo>
                    <a:pt x="9455925" y="349055"/>
                  </a:lnTo>
                  <a:lnTo>
                    <a:pt x="9453898" y="300710"/>
                  </a:lnTo>
                  <a:lnTo>
                    <a:pt x="9449952" y="259253"/>
                  </a:lnTo>
                  <a:lnTo>
                    <a:pt x="9433742" y="193941"/>
                  </a:lnTo>
                  <a:lnTo>
                    <a:pt x="9412492" y="148433"/>
                  </a:lnTo>
                  <a:lnTo>
                    <a:pt x="9383964" y="107778"/>
                  </a:lnTo>
                  <a:lnTo>
                    <a:pt x="9348973" y="72784"/>
                  </a:lnTo>
                  <a:lnTo>
                    <a:pt x="9308333" y="44256"/>
                  </a:lnTo>
                  <a:lnTo>
                    <a:pt x="9262857" y="23004"/>
                  </a:lnTo>
                  <a:lnTo>
                    <a:pt x="9197550" y="6816"/>
                  </a:lnTo>
                  <a:lnTo>
                    <a:pt x="9156080" y="2875"/>
                  </a:lnTo>
                  <a:lnTo>
                    <a:pt x="9107717" y="852"/>
                  </a:lnTo>
                  <a:lnTo>
                    <a:pt x="9051699" y="106"/>
                  </a:lnTo>
                  <a:lnTo>
                    <a:pt x="8987263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441478" y="3734839"/>
              <a:ext cx="9100131" cy="224641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9658" y="2071811"/>
            <a:ext cx="19084925" cy="6629400"/>
            <a:chOff x="509658" y="2071811"/>
            <a:chExt cx="19084925" cy="6629400"/>
          </a:xfrm>
        </p:grpSpPr>
        <p:sp>
          <p:nvSpPr>
            <p:cNvPr id="3" name="object 3"/>
            <p:cNvSpPr/>
            <p:nvPr/>
          </p:nvSpPr>
          <p:spPr>
            <a:xfrm>
              <a:off x="509658" y="2071811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69" y="0"/>
                  </a:moveTo>
                  <a:lnTo>
                    <a:pt x="1519955" y="0"/>
                  </a:lnTo>
                  <a:lnTo>
                    <a:pt x="1187628" y="1596"/>
                  </a:lnTo>
                  <a:lnTo>
                    <a:pt x="1075256" y="4381"/>
                  </a:lnTo>
                  <a:lnTo>
                    <a:pt x="1023109" y="6539"/>
                  </a:lnTo>
                  <a:lnTo>
                    <a:pt x="973532" y="9311"/>
                  </a:lnTo>
                  <a:lnTo>
                    <a:pt x="926432" y="12772"/>
                  </a:lnTo>
                  <a:lnTo>
                    <a:pt x="881719" y="17000"/>
                  </a:lnTo>
                  <a:lnTo>
                    <a:pt x="839301" y="22071"/>
                  </a:lnTo>
                  <a:lnTo>
                    <a:pt x="799085" y="28061"/>
                  </a:lnTo>
                  <a:lnTo>
                    <a:pt x="760980" y="35048"/>
                  </a:lnTo>
                  <a:lnTo>
                    <a:pt x="690736" y="52316"/>
                  </a:lnTo>
                  <a:lnTo>
                    <a:pt x="627835" y="74489"/>
                  </a:lnTo>
                  <a:lnTo>
                    <a:pt x="580261" y="93307"/>
                  </a:lnTo>
                  <a:lnTo>
                    <a:pt x="534046" y="114600"/>
                  </a:lnTo>
                  <a:lnTo>
                    <a:pt x="489270" y="138287"/>
                  </a:lnTo>
                  <a:lnTo>
                    <a:pt x="446012" y="164291"/>
                  </a:lnTo>
                  <a:lnTo>
                    <a:pt x="404353" y="192530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4"/>
                  </a:lnTo>
                  <a:lnTo>
                    <a:pt x="192426" y="404455"/>
                  </a:lnTo>
                  <a:lnTo>
                    <a:pt x="164187" y="446114"/>
                  </a:lnTo>
                  <a:lnTo>
                    <a:pt x="138184" y="489371"/>
                  </a:lnTo>
                  <a:lnTo>
                    <a:pt x="114496" y="534148"/>
                  </a:lnTo>
                  <a:lnTo>
                    <a:pt x="93204" y="580363"/>
                  </a:lnTo>
                  <a:lnTo>
                    <a:pt x="74386" y="627938"/>
                  </a:lnTo>
                  <a:lnTo>
                    <a:pt x="52213" y="690840"/>
                  </a:lnTo>
                  <a:lnTo>
                    <a:pt x="34945" y="761083"/>
                  </a:lnTo>
                  <a:lnTo>
                    <a:pt x="27958" y="799188"/>
                  </a:lnTo>
                  <a:lnTo>
                    <a:pt x="21968" y="839404"/>
                  </a:lnTo>
                  <a:lnTo>
                    <a:pt x="16897" y="881822"/>
                  </a:lnTo>
                  <a:lnTo>
                    <a:pt x="12670" y="926535"/>
                  </a:lnTo>
                  <a:lnTo>
                    <a:pt x="9208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80"/>
                  </a:lnTo>
                  <a:lnTo>
                    <a:pt x="242" y="5317654"/>
                  </a:lnTo>
                  <a:lnTo>
                    <a:pt x="715" y="5380999"/>
                  </a:lnTo>
                  <a:lnTo>
                    <a:pt x="1494" y="5441406"/>
                  </a:lnTo>
                  <a:lnTo>
                    <a:pt x="2656" y="5498969"/>
                  </a:lnTo>
                  <a:lnTo>
                    <a:pt x="4278" y="5553778"/>
                  </a:lnTo>
                  <a:lnTo>
                    <a:pt x="6437" y="5605925"/>
                  </a:lnTo>
                  <a:lnTo>
                    <a:pt x="9208" y="5655503"/>
                  </a:lnTo>
                  <a:lnTo>
                    <a:pt x="12670" y="5702602"/>
                  </a:lnTo>
                  <a:lnTo>
                    <a:pt x="16897" y="5747315"/>
                  </a:lnTo>
                  <a:lnTo>
                    <a:pt x="21968" y="5789734"/>
                  </a:lnTo>
                  <a:lnTo>
                    <a:pt x="27958" y="5829949"/>
                  </a:lnTo>
                  <a:lnTo>
                    <a:pt x="34945" y="5868054"/>
                  </a:lnTo>
                  <a:lnTo>
                    <a:pt x="52213" y="5938298"/>
                  </a:lnTo>
                  <a:lnTo>
                    <a:pt x="74386" y="6001199"/>
                  </a:lnTo>
                  <a:lnTo>
                    <a:pt x="93204" y="6048772"/>
                  </a:lnTo>
                  <a:lnTo>
                    <a:pt x="114496" y="6094987"/>
                  </a:lnTo>
                  <a:lnTo>
                    <a:pt x="138184" y="6139762"/>
                  </a:lnTo>
                  <a:lnTo>
                    <a:pt x="164187" y="6183019"/>
                  </a:lnTo>
                  <a:lnTo>
                    <a:pt x="192426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9"/>
                  </a:lnTo>
                  <a:lnTo>
                    <a:pt x="326149" y="6373738"/>
                  </a:lnTo>
                  <a:lnTo>
                    <a:pt x="364372" y="6406210"/>
                  </a:lnTo>
                  <a:lnTo>
                    <a:pt x="404353" y="6436606"/>
                  </a:lnTo>
                  <a:lnTo>
                    <a:pt x="446012" y="6464845"/>
                  </a:lnTo>
                  <a:lnTo>
                    <a:pt x="489270" y="6490849"/>
                  </a:lnTo>
                  <a:lnTo>
                    <a:pt x="534046" y="6514537"/>
                  </a:lnTo>
                  <a:lnTo>
                    <a:pt x="580261" y="6535830"/>
                  </a:lnTo>
                  <a:lnTo>
                    <a:pt x="627835" y="6554648"/>
                  </a:lnTo>
                  <a:lnTo>
                    <a:pt x="690736" y="6576821"/>
                  </a:lnTo>
                  <a:lnTo>
                    <a:pt x="760980" y="6594090"/>
                  </a:lnTo>
                  <a:lnTo>
                    <a:pt x="799085" y="6601077"/>
                  </a:lnTo>
                  <a:lnTo>
                    <a:pt x="839301" y="6607067"/>
                  </a:lnTo>
                  <a:lnTo>
                    <a:pt x="881719" y="6612138"/>
                  </a:lnTo>
                  <a:lnTo>
                    <a:pt x="926432" y="6616365"/>
                  </a:lnTo>
                  <a:lnTo>
                    <a:pt x="973532" y="6619827"/>
                  </a:lnTo>
                  <a:lnTo>
                    <a:pt x="1023109" y="6622598"/>
                  </a:lnTo>
                  <a:lnTo>
                    <a:pt x="1075256" y="6624757"/>
                  </a:lnTo>
                  <a:lnTo>
                    <a:pt x="1187628" y="6627541"/>
                  </a:lnTo>
                  <a:lnTo>
                    <a:pt x="1519955" y="6629138"/>
                  </a:lnTo>
                  <a:lnTo>
                    <a:pt x="17564869" y="6629138"/>
                  </a:lnTo>
                  <a:lnTo>
                    <a:pt x="17637576" y="6629125"/>
                  </a:lnTo>
                  <a:lnTo>
                    <a:pt x="17707070" y="6629036"/>
                  </a:lnTo>
                  <a:lnTo>
                    <a:pt x="17773444" y="6628793"/>
                  </a:lnTo>
                  <a:lnTo>
                    <a:pt x="17836788" y="6628321"/>
                  </a:lnTo>
                  <a:lnTo>
                    <a:pt x="17897196" y="6627541"/>
                  </a:lnTo>
                  <a:lnTo>
                    <a:pt x="18009568" y="6624757"/>
                  </a:lnTo>
                  <a:lnTo>
                    <a:pt x="18061715" y="6622598"/>
                  </a:lnTo>
                  <a:lnTo>
                    <a:pt x="18111292" y="6619827"/>
                  </a:lnTo>
                  <a:lnTo>
                    <a:pt x="18158392" y="6616365"/>
                  </a:lnTo>
                  <a:lnTo>
                    <a:pt x="18203105" y="6612138"/>
                  </a:lnTo>
                  <a:lnTo>
                    <a:pt x="18245523" y="6607067"/>
                  </a:lnTo>
                  <a:lnTo>
                    <a:pt x="18285739" y="6601077"/>
                  </a:lnTo>
                  <a:lnTo>
                    <a:pt x="18323844" y="6594090"/>
                  </a:lnTo>
                  <a:lnTo>
                    <a:pt x="18394088" y="6576821"/>
                  </a:lnTo>
                  <a:lnTo>
                    <a:pt x="18456989" y="6554648"/>
                  </a:lnTo>
                  <a:lnTo>
                    <a:pt x="18504555" y="6535830"/>
                  </a:lnTo>
                  <a:lnTo>
                    <a:pt x="18550762" y="6514537"/>
                  </a:lnTo>
                  <a:lnTo>
                    <a:pt x="18595531" y="6490849"/>
                  </a:lnTo>
                  <a:lnTo>
                    <a:pt x="18638783" y="6464845"/>
                  </a:lnTo>
                  <a:lnTo>
                    <a:pt x="18680437" y="6436606"/>
                  </a:lnTo>
                  <a:lnTo>
                    <a:pt x="18720413" y="6406210"/>
                  </a:lnTo>
                  <a:lnTo>
                    <a:pt x="18758633" y="6373738"/>
                  </a:lnTo>
                  <a:lnTo>
                    <a:pt x="18795015" y="6339269"/>
                  </a:lnTo>
                  <a:lnTo>
                    <a:pt x="18829481" y="6302882"/>
                  </a:lnTo>
                  <a:lnTo>
                    <a:pt x="18861950" y="6264659"/>
                  </a:lnTo>
                  <a:lnTo>
                    <a:pt x="18892343" y="6224678"/>
                  </a:lnTo>
                  <a:lnTo>
                    <a:pt x="18920581" y="6183019"/>
                  </a:lnTo>
                  <a:lnTo>
                    <a:pt x="18946582" y="6139762"/>
                  </a:lnTo>
                  <a:lnTo>
                    <a:pt x="18970268" y="6094987"/>
                  </a:lnTo>
                  <a:lnTo>
                    <a:pt x="18991559" y="6048772"/>
                  </a:lnTo>
                  <a:lnTo>
                    <a:pt x="19010375" y="6001199"/>
                  </a:lnTo>
                  <a:lnTo>
                    <a:pt x="19032567" y="5938298"/>
                  </a:lnTo>
                  <a:lnTo>
                    <a:pt x="19049850" y="5868054"/>
                  </a:lnTo>
                  <a:lnTo>
                    <a:pt x="19056843" y="5829949"/>
                  </a:lnTo>
                  <a:lnTo>
                    <a:pt x="19062838" y="5789734"/>
                  </a:lnTo>
                  <a:lnTo>
                    <a:pt x="19067913" y="5747315"/>
                  </a:lnTo>
                  <a:lnTo>
                    <a:pt x="19072144" y="5702602"/>
                  </a:lnTo>
                  <a:lnTo>
                    <a:pt x="19075609" y="5655503"/>
                  </a:lnTo>
                  <a:lnTo>
                    <a:pt x="19078383" y="5605925"/>
                  </a:lnTo>
                  <a:lnTo>
                    <a:pt x="19080543" y="5553778"/>
                  </a:lnTo>
                  <a:lnTo>
                    <a:pt x="19082167" y="5498969"/>
                  </a:lnTo>
                  <a:lnTo>
                    <a:pt x="19083330" y="5441406"/>
                  </a:lnTo>
                  <a:lnTo>
                    <a:pt x="19084110" y="5380999"/>
                  </a:lnTo>
                  <a:lnTo>
                    <a:pt x="19084583" y="5317654"/>
                  </a:lnTo>
                  <a:lnTo>
                    <a:pt x="19084825" y="5251280"/>
                  </a:lnTo>
                  <a:lnTo>
                    <a:pt x="19084825" y="1377857"/>
                  </a:lnTo>
                  <a:lnTo>
                    <a:pt x="19084583" y="1311484"/>
                  </a:lnTo>
                  <a:lnTo>
                    <a:pt x="19084110" y="1248139"/>
                  </a:lnTo>
                  <a:lnTo>
                    <a:pt x="19083330" y="1187731"/>
                  </a:lnTo>
                  <a:lnTo>
                    <a:pt x="19082167" y="1130169"/>
                  </a:lnTo>
                  <a:lnTo>
                    <a:pt x="19080543" y="1075360"/>
                  </a:lnTo>
                  <a:lnTo>
                    <a:pt x="19078383" y="1023212"/>
                  </a:lnTo>
                  <a:lnTo>
                    <a:pt x="19075609" y="973635"/>
                  </a:lnTo>
                  <a:lnTo>
                    <a:pt x="19072144" y="926535"/>
                  </a:lnTo>
                  <a:lnTo>
                    <a:pt x="19067913" y="881822"/>
                  </a:lnTo>
                  <a:lnTo>
                    <a:pt x="19062838" y="839404"/>
                  </a:lnTo>
                  <a:lnTo>
                    <a:pt x="19056843" y="799188"/>
                  </a:lnTo>
                  <a:lnTo>
                    <a:pt x="19049850" y="761083"/>
                  </a:lnTo>
                  <a:lnTo>
                    <a:pt x="19032567" y="690840"/>
                  </a:lnTo>
                  <a:lnTo>
                    <a:pt x="19010375" y="627938"/>
                  </a:lnTo>
                  <a:lnTo>
                    <a:pt x="18991559" y="580363"/>
                  </a:lnTo>
                  <a:lnTo>
                    <a:pt x="18970268" y="534148"/>
                  </a:lnTo>
                  <a:lnTo>
                    <a:pt x="18946582" y="489371"/>
                  </a:lnTo>
                  <a:lnTo>
                    <a:pt x="18920581" y="446114"/>
                  </a:lnTo>
                  <a:lnTo>
                    <a:pt x="18892343" y="404455"/>
                  </a:lnTo>
                  <a:lnTo>
                    <a:pt x="18861950" y="364474"/>
                  </a:lnTo>
                  <a:lnTo>
                    <a:pt x="18829481" y="326251"/>
                  </a:lnTo>
                  <a:lnTo>
                    <a:pt x="18795015" y="289865"/>
                  </a:lnTo>
                  <a:lnTo>
                    <a:pt x="18758633" y="255397"/>
                  </a:lnTo>
                  <a:lnTo>
                    <a:pt x="18720413" y="222925"/>
                  </a:lnTo>
                  <a:lnTo>
                    <a:pt x="18680437" y="192530"/>
                  </a:lnTo>
                  <a:lnTo>
                    <a:pt x="18638783" y="164291"/>
                  </a:lnTo>
                  <a:lnTo>
                    <a:pt x="18595531" y="138287"/>
                  </a:lnTo>
                  <a:lnTo>
                    <a:pt x="18550762" y="114600"/>
                  </a:lnTo>
                  <a:lnTo>
                    <a:pt x="18504555" y="93307"/>
                  </a:lnTo>
                  <a:lnTo>
                    <a:pt x="18456989" y="74489"/>
                  </a:lnTo>
                  <a:lnTo>
                    <a:pt x="18394088" y="52316"/>
                  </a:lnTo>
                  <a:lnTo>
                    <a:pt x="18323844" y="35048"/>
                  </a:lnTo>
                  <a:lnTo>
                    <a:pt x="18285739" y="28061"/>
                  </a:lnTo>
                  <a:lnTo>
                    <a:pt x="18245523" y="22071"/>
                  </a:lnTo>
                  <a:lnTo>
                    <a:pt x="18203105" y="17000"/>
                  </a:lnTo>
                  <a:lnTo>
                    <a:pt x="18158392" y="12772"/>
                  </a:lnTo>
                  <a:lnTo>
                    <a:pt x="18111292" y="9311"/>
                  </a:lnTo>
                  <a:lnTo>
                    <a:pt x="18061715" y="6539"/>
                  </a:lnTo>
                  <a:lnTo>
                    <a:pt x="18009568" y="4381"/>
                  </a:lnTo>
                  <a:lnTo>
                    <a:pt x="17897196" y="1596"/>
                  </a:lnTo>
                  <a:lnTo>
                    <a:pt x="17564869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58302" y="2545419"/>
              <a:ext cx="18433889" cy="57010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663" y="2692504"/>
              <a:ext cx="2874645" cy="3397250"/>
            </a:xfrm>
            <a:custGeom>
              <a:avLst/>
              <a:gdLst/>
              <a:ahLst/>
              <a:cxnLst/>
              <a:rect l="l" t="t" r="r" b="b"/>
              <a:pathLst>
                <a:path w="2874645" h="3397250">
                  <a:moveTo>
                    <a:pt x="588066" y="3396723"/>
                  </a:moveTo>
                  <a:lnTo>
                    <a:pt x="2285993" y="3396723"/>
                  </a:lnTo>
                  <a:lnTo>
                    <a:pt x="2355826" y="3396639"/>
                  </a:lnTo>
                  <a:lnTo>
                    <a:pt x="2417809" y="3396051"/>
                  </a:lnTo>
                  <a:lnTo>
                    <a:pt x="2472548" y="3394455"/>
                  </a:lnTo>
                  <a:lnTo>
                    <a:pt x="2520646" y="3391347"/>
                  </a:lnTo>
                  <a:lnTo>
                    <a:pt x="2562707" y="3386222"/>
                  </a:lnTo>
                  <a:lnTo>
                    <a:pt x="2631134" y="3367907"/>
                  </a:lnTo>
                  <a:lnTo>
                    <a:pt x="2679029" y="3346377"/>
                  </a:lnTo>
                  <a:lnTo>
                    <a:pt x="2722819" y="3318405"/>
                  </a:lnTo>
                  <a:lnTo>
                    <a:pt x="2761921" y="3284576"/>
                  </a:lnTo>
                  <a:lnTo>
                    <a:pt x="2795748" y="3245474"/>
                  </a:lnTo>
                  <a:lnTo>
                    <a:pt x="2823717" y="3201683"/>
                  </a:lnTo>
                  <a:lnTo>
                    <a:pt x="2845243" y="3153788"/>
                  </a:lnTo>
                  <a:lnTo>
                    <a:pt x="2863557" y="3085366"/>
                  </a:lnTo>
                  <a:lnTo>
                    <a:pt x="2868682" y="3043305"/>
                  </a:lnTo>
                  <a:lnTo>
                    <a:pt x="2871790" y="2995208"/>
                  </a:lnTo>
                  <a:lnTo>
                    <a:pt x="2873386" y="2940469"/>
                  </a:lnTo>
                  <a:lnTo>
                    <a:pt x="2873975" y="2878487"/>
                  </a:lnTo>
                  <a:lnTo>
                    <a:pt x="2874059" y="2808657"/>
                  </a:lnTo>
                  <a:lnTo>
                    <a:pt x="2874059" y="588066"/>
                  </a:lnTo>
                  <a:lnTo>
                    <a:pt x="2873975" y="518234"/>
                  </a:lnTo>
                  <a:lnTo>
                    <a:pt x="2873386" y="456251"/>
                  </a:lnTo>
                  <a:lnTo>
                    <a:pt x="2871790" y="401512"/>
                  </a:lnTo>
                  <a:lnTo>
                    <a:pt x="2868682" y="353414"/>
                  </a:lnTo>
                  <a:lnTo>
                    <a:pt x="2863557" y="311354"/>
                  </a:lnTo>
                  <a:lnTo>
                    <a:pt x="2845243" y="242930"/>
                  </a:lnTo>
                  <a:lnTo>
                    <a:pt x="2823717" y="195034"/>
                  </a:lnTo>
                  <a:lnTo>
                    <a:pt x="2795748" y="151242"/>
                  </a:lnTo>
                  <a:lnTo>
                    <a:pt x="2761921" y="112140"/>
                  </a:lnTo>
                  <a:lnTo>
                    <a:pt x="2722819" y="78312"/>
                  </a:lnTo>
                  <a:lnTo>
                    <a:pt x="2679029" y="50343"/>
                  </a:lnTo>
                  <a:lnTo>
                    <a:pt x="2631134" y="28817"/>
                  </a:lnTo>
                  <a:lnTo>
                    <a:pt x="2562707" y="10502"/>
                  </a:lnTo>
                  <a:lnTo>
                    <a:pt x="2520646" y="5377"/>
                  </a:lnTo>
                  <a:lnTo>
                    <a:pt x="2472548" y="2268"/>
                  </a:lnTo>
                  <a:lnTo>
                    <a:pt x="2417809" y="672"/>
                  </a:lnTo>
                  <a:lnTo>
                    <a:pt x="2355826" y="84"/>
                  </a:lnTo>
                  <a:lnTo>
                    <a:pt x="2285993" y="0"/>
                  </a:lnTo>
                  <a:lnTo>
                    <a:pt x="588066" y="0"/>
                  </a:lnTo>
                  <a:lnTo>
                    <a:pt x="518234" y="84"/>
                  </a:lnTo>
                  <a:lnTo>
                    <a:pt x="456251" y="672"/>
                  </a:lnTo>
                  <a:lnTo>
                    <a:pt x="401512" y="2268"/>
                  </a:lnTo>
                  <a:lnTo>
                    <a:pt x="353414" y="5377"/>
                  </a:lnTo>
                  <a:lnTo>
                    <a:pt x="311354" y="10502"/>
                  </a:lnTo>
                  <a:lnTo>
                    <a:pt x="242930" y="28817"/>
                  </a:lnTo>
                  <a:lnTo>
                    <a:pt x="195034" y="50343"/>
                  </a:lnTo>
                  <a:lnTo>
                    <a:pt x="151242" y="78312"/>
                  </a:lnTo>
                  <a:lnTo>
                    <a:pt x="112140" y="112140"/>
                  </a:lnTo>
                  <a:lnTo>
                    <a:pt x="78312" y="151242"/>
                  </a:lnTo>
                  <a:lnTo>
                    <a:pt x="50343" y="195034"/>
                  </a:lnTo>
                  <a:lnTo>
                    <a:pt x="28817" y="242930"/>
                  </a:lnTo>
                  <a:lnTo>
                    <a:pt x="10502" y="311354"/>
                  </a:lnTo>
                  <a:lnTo>
                    <a:pt x="5377" y="353414"/>
                  </a:lnTo>
                  <a:lnTo>
                    <a:pt x="2268" y="401512"/>
                  </a:lnTo>
                  <a:lnTo>
                    <a:pt x="672" y="456251"/>
                  </a:lnTo>
                  <a:lnTo>
                    <a:pt x="84" y="518234"/>
                  </a:lnTo>
                  <a:lnTo>
                    <a:pt x="0" y="588066"/>
                  </a:lnTo>
                  <a:lnTo>
                    <a:pt x="0" y="2808657"/>
                  </a:lnTo>
                  <a:lnTo>
                    <a:pt x="84" y="2878487"/>
                  </a:lnTo>
                  <a:lnTo>
                    <a:pt x="672" y="2940469"/>
                  </a:lnTo>
                  <a:lnTo>
                    <a:pt x="2268" y="2995208"/>
                  </a:lnTo>
                  <a:lnTo>
                    <a:pt x="5377" y="3043305"/>
                  </a:lnTo>
                  <a:lnTo>
                    <a:pt x="10502" y="3085366"/>
                  </a:lnTo>
                  <a:lnTo>
                    <a:pt x="28817" y="3153788"/>
                  </a:lnTo>
                  <a:lnTo>
                    <a:pt x="50343" y="3201683"/>
                  </a:lnTo>
                  <a:lnTo>
                    <a:pt x="78312" y="3245474"/>
                  </a:lnTo>
                  <a:lnTo>
                    <a:pt x="112140" y="3284576"/>
                  </a:lnTo>
                  <a:lnTo>
                    <a:pt x="151242" y="3318405"/>
                  </a:lnTo>
                  <a:lnTo>
                    <a:pt x="195034" y="3346377"/>
                  </a:lnTo>
                  <a:lnTo>
                    <a:pt x="242930" y="3367907"/>
                  </a:lnTo>
                  <a:lnTo>
                    <a:pt x="311354" y="3386222"/>
                  </a:lnTo>
                  <a:lnTo>
                    <a:pt x="353414" y="3391347"/>
                  </a:lnTo>
                  <a:lnTo>
                    <a:pt x="401512" y="3394455"/>
                  </a:lnTo>
                  <a:lnTo>
                    <a:pt x="456251" y="3396051"/>
                  </a:lnTo>
                  <a:lnTo>
                    <a:pt x="518234" y="3396639"/>
                  </a:lnTo>
                  <a:lnTo>
                    <a:pt x="588066" y="3396723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25971" y="2226515"/>
              <a:ext cx="649605" cy="389255"/>
            </a:xfrm>
            <a:custGeom>
              <a:avLst/>
              <a:gdLst/>
              <a:ahLst/>
              <a:cxnLst/>
              <a:rect l="l" t="t" r="r" b="b"/>
              <a:pathLst>
                <a:path w="649605" h="389255">
                  <a:moveTo>
                    <a:pt x="0" y="389028"/>
                  </a:moveTo>
                  <a:lnTo>
                    <a:pt x="640125" y="5382"/>
                  </a:lnTo>
                  <a:lnTo>
                    <a:pt x="649106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40255" y="2180226"/>
              <a:ext cx="112395" cy="95250"/>
            </a:xfrm>
            <a:custGeom>
              <a:avLst/>
              <a:gdLst/>
              <a:ahLst/>
              <a:cxnLst/>
              <a:rect l="l" t="t" r="r" b="b"/>
              <a:pathLst>
                <a:path w="112394" h="95250">
                  <a:moveTo>
                    <a:pt x="112059" y="0"/>
                  </a:moveTo>
                  <a:lnTo>
                    <a:pt x="0" y="8565"/>
                  </a:lnTo>
                  <a:lnTo>
                    <a:pt x="51673" y="94782"/>
                  </a:lnTo>
                  <a:lnTo>
                    <a:pt x="1120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4953" y="7544335"/>
              <a:ext cx="1183640" cy="392430"/>
            </a:xfrm>
            <a:custGeom>
              <a:avLst/>
              <a:gdLst/>
              <a:ahLst/>
              <a:cxnLst/>
              <a:rect l="l" t="t" r="r" b="b"/>
              <a:pathLst>
                <a:path w="1183639" h="392429">
                  <a:moveTo>
                    <a:pt x="157837" y="0"/>
                  </a:moveTo>
                  <a:lnTo>
                    <a:pt x="1025422" y="0"/>
                  </a:lnTo>
                  <a:lnTo>
                    <a:pt x="1056829" y="120"/>
                  </a:lnTo>
                  <a:lnTo>
                    <a:pt x="1102279" y="3263"/>
                  </a:lnTo>
                  <a:lnTo>
                    <a:pt x="1153161" y="30098"/>
                  </a:lnTo>
                  <a:lnTo>
                    <a:pt x="1175524" y="65202"/>
                  </a:lnTo>
                  <a:lnTo>
                    <a:pt x="1183141" y="126428"/>
                  </a:lnTo>
                  <a:lnTo>
                    <a:pt x="1183262" y="157837"/>
                  </a:lnTo>
                  <a:lnTo>
                    <a:pt x="1183262" y="234166"/>
                  </a:lnTo>
                  <a:lnTo>
                    <a:pt x="1182295" y="290905"/>
                  </a:lnTo>
                  <a:lnTo>
                    <a:pt x="1166201" y="345680"/>
                  </a:lnTo>
                  <a:lnTo>
                    <a:pt x="1136936" y="374944"/>
                  </a:lnTo>
                  <a:lnTo>
                    <a:pt x="1082159" y="391036"/>
                  </a:lnTo>
                  <a:lnTo>
                    <a:pt x="1025422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91740" y="8036331"/>
              <a:ext cx="1840230" cy="620395"/>
            </a:xfrm>
            <a:custGeom>
              <a:avLst/>
              <a:gdLst/>
              <a:ahLst/>
              <a:cxnLst/>
              <a:rect l="l" t="t" r="r" b="b"/>
              <a:pathLst>
                <a:path w="1840229" h="620395">
                  <a:moveTo>
                    <a:pt x="1839676" y="0"/>
                  </a:moveTo>
                  <a:lnTo>
                    <a:pt x="9921" y="616987"/>
                  </a:lnTo>
                  <a:lnTo>
                    <a:pt x="0" y="620333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06406" y="8605696"/>
              <a:ext cx="111760" cy="95250"/>
            </a:xfrm>
            <a:custGeom>
              <a:avLst/>
              <a:gdLst/>
              <a:ahLst/>
              <a:cxnLst/>
              <a:rect l="l" t="t" r="r" b="b"/>
              <a:pathLst>
                <a:path w="111760" h="95250">
                  <a:moveTo>
                    <a:pt x="79191" y="0"/>
                  </a:moveTo>
                  <a:lnTo>
                    <a:pt x="0" y="79746"/>
                  </a:lnTo>
                  <a:lnTo>
                    <a:pt x="111315" y="95253"/>
                  </a:lnTo>
                  <a:lnTo>
                    <a:pt x="79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9005" y="2746042"/>
              <a:ext cx="2874645" cy="3289935"/>
            </a:xfrm>
            <a:custGeom>
              <a:avLst/>
              <a:gdLst/>
              <a:ahLst/>
              <a:cxnLst/>
              <a:rect l="l" t="t" r="r" b="b"/>
              <a:pathLst>
                <a:path w="2874645" h="3289935">
                  <a:moveTo>
                    <a:pt x="486283" y="0"/>
                  </a:moveTo>
                  <a:lnTo>
                    <a:pt x="2387780" y="0"/>
                  </a:lnTo>
                  <a:lnTo>
                    <a:pt x="2454505" y="110"/>
                  </a:lnTo>
                  <a:lnTo>
                    <a:pt x="2512509" y="882"/>
                  </a:lnTo>
                  <a:lnTo>
                    <a:pt x="2562585" y="2978"/>
                  </a:lnTo>
                  <a:lnTo>
                    <a:pt x="2605527" y="7060"/>
                  </a:lnTo>
                  <a:lnTo>
                    <a:pt x="2673175" y="23830"/>
                  </a:lnTo>
                  <a:lnTo>
                    <a:pt x="2720313" y="45844"/>
                  </a:lnTo>
                  <a:lnTo>
                    <a:pt x="2762423" y="75393"/>
                  </a:lnTo>
                  <a:lnTo>
                    <a:pt x="2798669" y="111639"/>
                  </a:lnTo>
                  <a:lnTo>
                    <a:pt x="2828219" y="153748"/>
                  </a:lnTo>
                  <a:lnTo>
                    <a:pt x="2850237" y="200884"/>
                  </a:lnTo>
                  <a:lnTo>
                    <a:pt x="2867000" y="268535"/>
                  </a:lnTo>
                  <a:lnTo>
                    <a:pt x="2871081" y="311477"/>
                  </a:lnTo>
                  <a:lnTo>
                    <a:pt x="2873176" y="361553"/>
                  </a:lnTo>
                  <a:lnTo>
                    <a:pt x="2873948" y="419558"/>
                  </a:lnTo>
                  <a:lnTo>
                    <a:pt x="2874059" y="486283"/>
                  </a:lnTo>
                  <a:lnTo>
                    <a:pt x="2874059" y="2803349"/>
                  </a:lnTo>
                  <a:lnTo>
                    <a:pt x="2873948" y="2870073"/>
                  </a:lnTo>
                  <a:lnTo>
                    <a:pt x="2873176" y="2928077"/>
                  </a:lnTo>
                  <a:lnTo>
                    <a:pt x="2871081" y="2978154"/>
                  </a:lnTo>
                  <a:lnTo>
                    <a:pt x="2867000" y="3021095"/>
                  </a:lnTo>
                  <a:lnTo>
                    <a:pt x="2850237" y="3088743"/>
                  </a:lnTo>
                  <a:lnTo>
                    <a:pt x="2828219" y="3135881"/>
                  </a:lnTo>
                  <a:lnTo>
                    <a:pt x="2798669" y="3177990"/>
                  </a:lnTo>
                  <a:lnTo>
                    <a:pt x="2762423" y="3214236"/>
                  </a:lnTo>
                  <a:lnTo>
                    <a:pt x="2720313" y="3243782"/>
                  </a:lnTo>
                  <a:lnTo>
                    <a:pt x="2673175" y="3265795"/>
                  </a:lnTo>
                  <a:lnTo>
                    <a:pt x="2605527" y="3282566"/>
                  </a:lnTo>
                  <a:lnTo>
                    <a:pt x="2562585" y="3286648"/>
                  </a:lnTo>
                  <a:lnTo>
                    <a:pt x="2512509" y="3288744"/>
                  </a:lnTo>
                  <a:lnTo>
                    <a:pt x="2454505" y="3289517"/>
                  </a:lnTo>
                  <a:lnTo>
                    <a:pt x="2387780" y="3289627"/>
                  </a:lnTo>
                  <a:lnTo>
                    <a:pt x="486283" y="3289627"/>
                  </a:lnTo>
                  <a:lnTo>
                    <a:pt x="419558" y="3289517"/>
                  </a:lnTo>
                  <a:lnTo>
                    <a:pt x="361553" y="3288744"/>
                  </a:lnTo>
                  <a:lnTo>
                    <a:pt x="311477" y="3286648"/>
                  </a:lnTo>
                  <a:lnTo>
                    <a:pt x="268535" y="3282566"/>
                  </a:lnTo>
                  <a:lnTo>
                    <a:pt x="200884" y="3265795"/>
                  </a:lnTo>
                  <a:lnTo>
                    <a:pt x="153748" y="3243782"/>
                  </a:lnTo>
                  <a:lnTo>
                    <a:pt x="111639" y="3214236"/>
                  </a:lnTo>
                  <a:lnTo>
                    <a:pt x="75393" y="3177990"/>
                  </a:lnTo>
                  <a:lnTo>
                    <a:pt x="45844" y="3135881"/>
                  </a:lnTo>
                  <a:lnTo>
                    <a:pt x="23830" y="3088743"/>
                  </a:lnTo>
                  <a:lnTo>
                    <a:pt x="7060" y="3021095"/>
                  </a:lnTo>
                  <a:lnTo>
                    <a:pt x="2978" y="2978154"/>
                  </a:lnTo>
                  <a:lnTo>
                    <a:pt x="882" y="2928077"/>
                  </a:lnTo>
                  <a:lnTo>
                    <a:pt x="110" y="2870073"/>
                  </a:lnTo>
                  <a:lnTo>
                    <a:pt x="0" y="2803349"/>
                  </a:lnTo>
                  <a:lnTo>
                    <a:pt x="0" y="486283"/>
                  </a:lnTo>
                  <a:lnTo>
                    <a:pt x="110" y="419558"/>
                  </a:lnTo>
                  <a:lnTo>
                    <a:pt x="882" y="361553"/>
                  </a:lnTo>
                  <a:lnTo>
                    <a:pt x="2978" y="311477"/>
                  </a:lnTo>
                  <a:lnTo>
                    <a:pt x="7060" y="268535"/>
                  </a:lnTo>
                  <a:lnTo>
                    <a:pt x="23830" y="200884"/>
                  </a:lnTo>
                  <a:lnTo>
                    <a:pt x="45844" y="153748"/>
                  </a:lnTo>
                  <a:lnTo>
                    <a:pt x="75393" y="111639"/>
                  </a:lnTo>
                  <a:lnTo>
                    <a:pt x="111639" y="75393"/>
                  </a:lnTo>
                  <a:lnTo>
                    <a:pt x="153748" y="45844"/>
                  </a:lnTo>
                  <a:lnTo>
                    <a:pt x="200884" y="23830"/>
                  </a:lnTo>
                  <a:lnTo>
                    <a:pt x="268535" y="7060"/>
                  </a:lnTo>
                  <a:lnTo>
                    <a:pt x="311477" y="2978"/>
                  </a:lnTo>
                  <a:lnTo>
                    <a:pt x="361553" y="882"/>
                  </a:lnTo>
                  <a:lnTo>
                    <a:pt x="419558" y="110"/>
                  </a:lnTo>
                  <a:lnTo>
                    <a:pt x="486283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96040" y="6216585"/>
              <a:ext cx="611505" cy="2309495"/>
            </a:xfrm>
            <a:custGeom>
              <a:avLst/>
              <a:gdLst/>
              <a:ahLst/>
              <a:cxnLst/>
              <a:rect l="l" t="t" r="r" b="b"/>
              <a:pathLst>
                <a:path w="611504" h="2309495">
                  <a:moveTo>
                    <a:pt x="0" y="0"/>
                  </a:moveTo>
                  <a:lnTo>
                    <a:pt x="608607" y="2298920"/>
                  </a:lnTo>
                  <a:lnTo>
                    <a:pt x="611287" y="2309042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56055" y="8502641"/>
              <a:ext cx="97790" cy="110489"/>
            </a:xfrm>
            <a:custGeom>
              <a:avLst/>
              <a:gdLst/>
              <a:ahLst/>
              <a:cxnLst/>
              <a:rect l="l" t="t" r="r" b="b"/>
              <a:pathLst>
                <a:path w="97789" h="110490">
                  <a:moveTo>
                    <a:pt x="97169" y="0"/>
                  </a:moveTo>
                  <a:lnTo>
                    <a:pt x="0" y="25726"/>
                  </a:lnTo>
                  <a:lnTo>
                    <a:pt x="74311" y="110038"/>
                  </a:lnTo>
                  <a:lnTo>
                    <a:pt x="971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92206" y="2806207"/>
              <a:ext cx="3054985" cy="2682875"/>
            </a:xfrm>
            <a:custGeom>
              <a:avLst/>
              <a:gdLst/>
              <a:ahLst/>
              <a:cxnLst/>
              <a:rect l="l" t="t" r="r" b="b"/>
              <a:pathLst>
                <a:path w="3054984" h="2682875">
                  <a:moveTo>
                    <a:pt x="392200" y="0"/>
                  </a:moveTo>
                  <a:lnTo>
                    <a:pt x="2662411" y="0"/>
                  </a:lnTo>
                  <a:lnTo>
                    <a:pt x="2726127" y="153"/>
                  </a:lnTo>
                  <a:lnTo>
                    <a:pt x="2779899" y="1230"/>
                  </a:lnTo>
                  <a:lnTo>
                    <a:pt x="2824831" y="4151"/>
                  </a:lnTo>
                  <a:lnTo>
                    <a:pt x="2892592" y="19219"/>
                  </a:lnTo>
                  <a:lnTo>
                    <a:pt x="2939505" y="42389"/>
                  </a:lnTo>
                  <a:lnTo>
                    <a:pt x="2979821" y="74790"/>
                  </a:lnTo>
                  <a:lnTo>
                    <a:pt x="3012223" y="115105"/>
                  </a:lnTo>
                  <a:lnTo>
                    <a:pt x="3035394" y="162019"/>
                  </a:lnTo>
                  <a:lnTo>
                    <a:pt x="3050458" y="229784"/>
                  </a:lnTo>
                  <a:lnTo>
                    <a:pt x="3053378" y="274715"/>
                  </a:lnTo>
                  <a:lnTo>
                    <a:pt x="3054454" y="328486"/>
                  </a:lnTo>
                  <a:lnTo>
                    <a:pt x="3054608" y="392200"/>
                  </a:lnTo>
                  <a:lnTo>
                    <a:pt x="3054608" y="2290506"/>
                  </a:lnTo>
                  <a:lnTo>
                    <a:pt x="3054454" y="2354217"/>
                  </a:lnTo>
                  <a:lnTo>
                    <a:pt x="3053378" y="2407987"/>
                  </a:lnTo>
                  <a:lnTo>
                    <a:pt x="3050458" y="2452918"/>
                  </a:lnTo>
                  <a:lnTo>
                    <a:pt x="3035394" y="2520687"/>
                  </a:lnTo>
                  <a:lnTo>
                    <a:pt x="3012223" y="2567599"/>
                  </a:lnTo>
                  <a:lnTo>
                    <a:pt x="2979821" y="2607911"/>
                  </a:lnTo>
                  <a:lnTo>
                    <a:pt x="2939505" y="2640309"/>
                  </a:lnTo>
                  <a:lnTo>
                    <a:pt x="2892592" y="2663479"/>
                  </a:lnTo>
                  <a:lnTo>
                    <a:pt x="2824831" y="2678551"/>
                  </a:lnTo>
                  <a:lnTo>
                    <a:pt x="2779899" y="2681473"/>
                  </a:lnTo>
                  <a:lnTo>
                    <a:pt x="2726127" y="2682549"/>
                  </a:lnTo>
                  <a:lnTo>
                    <a:pt x="2662411" y="2682703"/>
                  </a:lnTo>
                  <a:lnTo>
                    <a:pt x="392200" y="2682703"/>
                  </a:lnTo>
                  <a:lnTo>
                    <a:pt x="328486" y="2682549"/>
                  </a:lnTo>
                  <a:lnTo>
                    <a:pt x="274715" y="2681473"/>
                  </a:lnTo>
                  <a:lnTo>
                    <a:pt x="229784" y="2678551"/>
                  </a:lnTo>
                  <a:lnTo>
                    <a:pt x="162019" y="2663479"/>
                  </a:lnTo>
                  <a:lnTo>
                    <a:pt x="115105" y="2640309"/>
                  </a:lnTo>
                  <a:lnTo>
                    <a:pt x="74790" y="2607911"/>
                  </a:lnTo>
                  <a:lnTo>
                    <a:pt x="42389" y="2567599"/>
                  </a:lnTo>
                  <a:lnTo>
                    <a:pt x="19219" y="2520687"/>
                  </a:lnTo>
                  <a:lnTo>
                    <a:pt x="4151" y="2452918"/>
                  </a:lnTo>
                  <a:lnTo>
                    <a:pt x="1230" y="2407987"/>
                  </a:lnTo>
                  <a:lnTo>
                    <a:pt x="153" y="2354217"/>
                  </a:lnTo>
                  <a:lnTo>
                    <a:pt x="0" y="2290506"/>
                  </a:lnTo>
                  <a:lnTo>
                    <a:pt x="0" y="392200"/>
                  </a:lnTo>
                  <a:lnTo>
                    <a:pt x="153" y="328486"/>
                  </a:lnTo>
                  <a:lnTo>
                    <a:pt x="1230" y="274715"/>
                  </a:lnTo>
                  <a:lnTo>
                    <a:pt x="4151" y="229784"/>
                  </a:lnTo>
                  <a:lnTo>
                    <a:pt x="19219" y="162019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9" y="19219"/>
                  </a:lnTo>
                  <a:lnTo>
                    <a:pt x="229784" y="4151"/>
                  </a:lnTo>
                  <a:lnTo>
                    <a:pt x="274715" y="1230"/>
                  </a:lnTo>
                  <a:lnTo>
                    <a:pt x="328486" y="153"/>
                  </a:lnTo>
                  <a:lnTo>
                    <a:pt x="392200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19541" y="2223132"/>
              <a:ext cx="0" cy="448945"/>
            </a:xfrm>
            <a:custGeom>
              <a:avLst/>
              <a:gdLst/>
              <a:ahLst/>
              <a:cxnLst/>
              <a:rect l="l" t="t" r="r" b="b"/>
              <a:pathLst>
                <a:path h="448944">
                  <a:moveTo>
                    <a:pt x="0" y="0"/>
                  </a:moveTo>
                  <a:lnTo>
                    <a:pt x="0" y="448545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69280" y="213307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262528" y="2806207"/>
              <a:ext cx="2874645" cy="2961640"/>
            </a:xfrm>
            <a:custGeom>
              <a:avLst/>
              <a:gdLst/>
              <a:ahLst/>
              <a:cxnLst/>
              <a:rect l="l" t="t" r="r" b="b"/>
              <a:pathLst>
                <a:path w="2874644" h="2961640">
                  <a:moveTo>
                    <a:pt x="392200" y="0"/>
                  </a:moveTo>
                  <a:lnTo>
                    <a:pt x="2481861" y="0"/>
                  </a:lnTo>
                  <a:lnTo>
                    <a:pt x="2545578" y="153"/>
                  </a:lnTo>
                  <a:lnTo>
                    <a:pt x="2599350" y="1230"/>
                  </a:lnTo>
                  <a:lnTo>
                    <a:pt x="2644281" y="4151"/>
                  </a:lnTo>
                  <a:lnTo>
                    <a:pt x="2712043" y="19219"/>
                  </a:lnTo>
                  <a:lnTo>
                    <a:pt x="2758956" y="42389"/>
                  </a:lnTo>
                  <a:lnTo>
                    <a:pt x="2799272" y="74790"/>
                  </a:lnTo>
                  <a:lnTo>
                    <a:pt x="2831673" y="115105"/>
                  </a:lnTo>
                  <a:lnTo>
                    <a:pt x="2854845" y="162019"/>
                  </a:lnTo>
                  <a:lnTo>
                    <a:pt x="2869908" y="229784"/>
                  </a:lnTo>
                  <a:lnTo>
                    <a:pt x="2872829" y="274715"/>
                  </a:lnTo>
                  <a:lnTo>
                    <a:pt x="2873905" y="328486"/>
                  </a:lnTo>
                  <a:lnTo>
                    <a:pt x="2874059" y="392200"/>
                  </a:lnTo>
                  <a:lnTo>
                    <a:pt x="2874059" y="2569000"/>
                  </a:lnTo>
                  <a:lnTo>
                    <a:pt x="2873905" y="2632712"/>
                  </a:lnTo>
                  <a:lnTo>
                    <a:pt x="2872829" y="2686481"/>
                  </a:lnTo>
                  <a:lnTo>
                    <a:pt x="2869908" y="2731413"/>
                  </a:lnTo>
                  <a:lnTo>
                    <a:pt x="2854845" y="2799181"/>
                  </a:lnTo>
                  <a:lnTo>
                    <a:pt x="2831673" y="2846095"/>
                  </a:lnTo>
                  <a:lnTo>
                    <a:pt x="2799272" y="2886410"/>
                  </a:lnTo>
                  <a:lnTo>
                    <a:pt x="2758956" y="2918812"/>
                  </a:lnTo>
                  <a:lnTo>
                    <a:pt x="2712043" y="2941983"/>
                  </a:lnTo>
                  <a:lnTo>
                    <a:pt x="2644281" y="2957047"/>
                  </a:lnTo>
                  <a:lnTo>
                    <a:pt x="2599350" y="2959968"/>
                  </a:lnTo>
                  <a:lnTo>
                    <a:pt x="2545578" y="2961044"/>
                  </a:lnTo>
                  <a:lnTo>
                    <a:pt x="2481861" y="2961197"/>
                  </a:lnTo>
                  <a:lnTo>
                    <a:pt x="392200" y="2961197"/>
                  </a:lnTo>
                  <a:lnTo>
                    <a:pt x="328486" y="2961044"/>
                  </a:lnTo>
                  <a:lnTo>
                    <a:pt x="274715" y="2959968"/>
                  </a:lnTo>
                  <a:lnTo>
                    <a:pt x="229784" y="2957047"/>
                  </a:lnTo>
                  <a:lnTo>
                    <a:pt x="162019" y="2941983"/>
                  </a:lnTo>
                  <a:lnTo>
                    <a:pt x="115105" y="2918812"/>
                  </a:lnTo>
                  <a:lnTo>
                    <a:pt x="74790" y="2886410"/>
                  </a:lnTo>
                  <a:lnTo>
                    <a:pt x="42389" y="2846095"/>
                  </a:lnTo>
                  <a:lnTo>
                    <a:pt x="19219" y="2799181"/>
                  </a:lnTo>
                  <a:lnTo>
                    <a:pt x="4151" y="2731413"/>
                  </a:lnTo>
                  <a:lnTo>
                    <a:pt x="1230" y="2686481"/>
                  </a:lnTo>
                  <a:lnTo>
                    <a:pt x="153" y="2632712"/>
                  </a:lnTo>
                  <a:lnTo>
                    <a:pt x="0" y="2569000"/>
                  </a:lnTo>
                  <a:lnTo>
                    <a:pt x="0" y="392200"/>
                  </a:lnTo>
                  <a:lnTo>
                    <a:pt x="153" y="328486"/>
                  </a:lnTo>
                  <a:lnTo>
                    <a:pt x="1230" y="274715"/>
                  </a:lnTo>
                  <a:lnTo>
                    <a:pt x="4151" y="229784"/>
                  </a:lnTo>
                  <a:lnTo>
                    <a:pt x="19219" y="162019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9" y="19219"/>
                  </a:lnTo>
                  <a:lnTo>
                    <a:pt x="229784" y="4151"/>
                  </a:lnTo>
                  <a:lnTo>
                    <a:pt x="274715" y="1230"/>
                  </a:lnTo>
                  <a:lnTo>
                    <a:pt x="328486" y="153"/>
                  </a:lnTo>
                  <a:lnTo>
                    <a:pt x="392200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99551" y="5928573"/>
              <a:ext cx="0" cy="2395855"/>
            </a:xfrm>
            <a:custGeom>
              <a:avLst/>
              <a:gdLst/>
              <a:ahLst/>
              <a:cxnLst/>
              <a:rect l="l" t="t" r="r" b="b"/>
              <a:pathLst>
                <a:path h="2395854">
                  <a:moveTo>
                    <a:pt x="0" y="0"/>
                  </a:moveTo>
                  <a:lnTo>
                    <a:pt x="0" y="2395256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49291" y="831335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54637" y="7544335"/>
              <a:ext cx="1471930" cy="392430"/>
            </a:xfrm>
            <a:custGeom>
              <a:avLst/>
              <a:gdLst/>
              <a:ahLst/>
              <a:cxnLst/>
              <a:rect l="l" t="t" r="r" b="b"/>
              <a:pathLst>
                <a:path w="1471929" h="392429">
                  <a:moveTo>
                    <a:pt x="157837" y="0"/>
                  </a:moveTo>
                  <a:lnTo>
                    <a:pt x="1313645" y="0"/>
                  </a:lnTo>
                  <a:lnTo>
                    <a:pt x="1345058" y="120"/>
                  </a:lnTo>
                  <a:lnTo>
                    <a:pt x="1390507" y="3263"/>
                  </a:lnTo>
                  <a:lnTo>
                    <a:pt x="1441386" y="30098"/>
                  </a:lnTo>
                  <a:lnTo>
                    <a:pt x="1463746" y="65202"/>
                  </a:lnTo>
                  <a:lnTo>
                    <a:pt x="1471363" y="126428"/>
                  </a:lnTo>
                  <a:lnTo>
                    <a:pt x="1471483" y="157837"/>
                  </a:lnTo>
                  <a:lnTo>
                    <a:pt x="1471483" y="234166"/>
                  </a:lnTo>
                  <a:lnTo>
                    <a:pt x="1470516" y="290905"/>
                  </a:lnTo>
                  <a:lnTo>
                    <a:pt x="1454424" y="345680"/>
                  </a:lnTo>
                  <a:lnTo>
                    <a:pt x="1425162" y="374944"/>
                  </a:lnTo>
                  <a:lnTo>
                    <a:pt x="1370388" y="391036"/>
                  </a:lnTo>
                  <a:lnTo>
                    <a:pt x="1313645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40942" y="7998939"/>
              <a:ext cx="2083435" cy="570865"/>
            </a:xfrm>
            <a:custGeom>
              <a:avLst/>
              <a:gdLst/>
              <a:ahLst/>
              <a:cxnLst/>
              <a:rect l="l" t="t" r="r" b="b"/>
              <a:pathLst>
                <a:path w="2083435" h="570865">
                  <a:moveTo>
                    <a:pt x="0" y="0"/>
                  </a:moveTo>
                  <a:lnTo>
                    <a:pt x="2072807" y="567682"/>
                  </a:lnTo>
                  <a:lnTo>
                    <a:pt x="2082906" y="570447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00471" y="8518149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89" h="97154">
                  <a:moveTo>
                    <a:pt x="26554" y="0"/>
                  </a:moveTo>
                  <a:lnTo>
                    <a:pt x="0" y="96949"/>
                  </a:lnTo>
                  <a:lnTo>
                    <a:pt x="110227" y="75023"/>
                  </a:lnTo>
                  <a:lnTo>
                    <a:pt x="265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66011" y="8857615"/>
            <a:ext cx="209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torch.optim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86578" y="8758561"/>
            <a:ext cx="3418840" cy="158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39600"/>
              </a:lnSpc>
              <a:spcBef>
                <a:spcPts val="95"/>
              </a:spcBef>
            </a:pPr>
            <a:r>
              <a:rPr sz="245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 </a:t>
            </a:r>
            <a:r>
              <a:rPr sz="2450" spc="1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45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torch.nn.Module </a:t>
            </a:r>
            <a:r>
              <a:rPr sz="2450" spc="1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45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torchvision.models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436321" y="1435601"/>
            <a:ext cx="22879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torchmetrics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60" dirty="0">
                <a:solidFill>
                  <a:srgbClr val="FFFFFF"/>
                </a:solidFill>
                <a:latin typeface="Verdana"/>
                <a:cs typeface="Verdana"/>
              </a:rPr>
              <a:t>See </a:t>
            </a:r>
            <a:r>
              <a:rPr sz="1800" b="1" spc="-185" dirty="0">
                <a:solidFill>
                  <a:srgbClr val="FFFFFF"/>
                </a:solidFill>
                <a:latin typeface="Verdana"/>
                <a:cs typeface="Verdana"/>
              </a:rPr>
              <a:t>more:</a:t>
            </a:r>
            <a:r>
              <a:rPr sz="1800" b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https://pytorch.org/tutorials/beginner/ptcheat.html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1663" y="378208"/>
            <a:ext cx="5716905" cy="1592580"/>
          </a:xfrm>
          <a:custGeom>
            <a:avLst/>
            <a:gdLst/>
            <a:ahLst/>
            <a:cxnLst/>
            <a:rect l="l" t="t" r="r" b="b"/>
            <a:pathLst>
              <a:path w="5716905" h="1592580">
                <a:moveTo>
                  <a:pt x="588066" y="1592077"/>
                </a:moveTo>
                <a:lnTo>
                  <a:pt x="5128273" y="1592077"/>
                </a:lnTo>
                <a:lnTo>
                  <a:pt x="5198102" y="1591993"/>
                </a:lnTo>
                <a:lnTo>
                  <a:pt x="5260085" y="1591404"/>
                </a:lnTo>
                <a:lnTo>
                  <a:pt x="5314823" y="1589808"/>
                </a:lnTo>
                <a:lnTo>
                  <a:pt x="5362921" y="1586698"/>
                </a:lnTo>
                <a:lnTo>
                  <a:pt x="5404981" y="1581571"/>
                </a:lnTo>
                <a:lnTo>
                  <a:pt x="5473404" y="1563250"/>
                </a:lnTo>
                <a:lnTo>
                  <a:pt x="5521303" y="1541725"/>
                </a:lnTo>
                <a:lnTo>
                  <a:pt x="5565096" y="1513756"/>
                </a:lnTo>
                <a:lnTo>
                  <a:pt x="5604199" y="1479928"/>
                </a:lnTo>
                <a:lnTo>
                  <a:pt x="5638028" y="1440827"/>
                </a:lnTo>
                <a:lnTo>
                  <a:pt x="5665997" y="1397037"/>
                </a:lnTo>
                <a:lnTo>
                  <a:pt x="5687523" y="1349142"/>
                </a:lnTo>
                <a:lnTo>
                  <a:pt x="5705837" y="1280719"/>
                </a:lnTo>
                <a:lnTo>
                  <a:pt x="5710962" y="1238658"/>
                </a:lnTo>
                <a:lnTo>
                  <a:pt x="5714070" y="1190560"/>
                </a:lnTo>
                <a:lnTo>
                  <a:pt x="5715666" y="1135821"/>
                </a:lnTo>
                <a:lnTo>
                  <a:pt x="5716255" y="1073837"/>
                </a:lnTo>
                <a:lnTo>
                  <a:pt x="5716339" y="1004006"/>
                </a:lnTo>
                <a:lnTo>
                  <a:pt x="5716339" y="588066"/>
                </a:lnTo>
                <a:lnTo>
                  <a:pt x="5716255" y="518234"/>
                </a:lnTo>
                <a:lnTo>
                  <a:pt x="5715666" y="456251"/>
                </a:lnTo>
                <a:lnTo>
                  <a:pt x="5714070" y="401512"/>
                </a:lnTo>
                <a:lnTo>
                  <a:pt x="5710962" y="353414"/>
                </a:lnTo>
                <a:lnTo>
                  <a:pt x="5705837" y="311354"/>
                </a:lnTo>
                <a:lnTo>
                  <a:pt x="5687523" y="242930"/>
                </a:lnTo>
                <a:lnTo>
                  <a:pt x="5665997" y="195034"/>
                </a:lnTo>
                <a:lnTo>
                  <a:pt x="5638028" y="151242"/>
                </a:lnTo>
                <a:lnTo>
                  <a:pt x="5604199" y="112140"/>
                </a:lnTo>
                <a:lnTo>
                  <a:pt x="5565096" y="78312"/>
                </a:lnTo>
                <a:lnTo>
                  <a:pt x="5521303" y="50343"/>
                </a:lnTo>
                <a:lnTo>
                  <a:pt x="5473404" y="28817"/>
                </a:lnTo>
                <a:lnTo>
                  <a:pt x="5404981" y="10502"/>
                </a:lnTo>
                <a:lnTo>
                  <a:pt x="5362921" y="5377"/>
                </a:lnTo>
                <a:lnTo>
                  <a:pt x="5314823" y="2268"/>
                </a:lnTo>
                <a:lnTo>
                  <a:pt x="5260085" y="672"/>
                </a:lnTo>
                <a:lnTo>
                  <a:pt x="5198102" y="84"/>
                </a:lnTo>
                <a:lnTo>
                  <a:pt x="5128273" y="0"/>
                </a:lnTo>
                <a:lnTo>
                  <a:pt x="588066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4" y="5377"/>
                </a:lnTo>
                <a:lnTo>
                  <a:pt x="311354" y="10502"/>
                </a:lnTo>
                <a:lnTo>
                  <a:pt x="242930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0"/>
                </a:lnTo>
                <a:lnTo>
                  <a:pt x="10502" y="311354"/>
                </a:lnTo>
                <a:lnTo>
                  <a:pt x="5377" y="353414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6"/>
                </a:lnTo>
                <a:lnTo>
                  <a:pt x="0" y="1004006"/>
                </a:lnTo>
                <a:lnTo>
                  <a:pt x="84" y="1073837"/>
                </a:lnTo>
                <a:lnTo>
                  <a:pt x="672" y="1135821"/>
                </a:lnTo>
                <a:lnTo>
                  <a:pt x="2268" y="1190560"/>
                </a:lnTo>
                <a:lnTo>
                  <a:pt x="5377" y="1238658"/>
                </a:lnTo>
                <a:lnTo>
                  <a:pt x="10502" y="1280719"/>
                </a:lnTo>
                <a:lnTo>
                  <a:pt x="28817" y="1349142"/>
                </a:lnTo>
                <a:lnTo>
                  <a:pt x="50343" y="1397037"/>
                </a:lnTo>
                <a:lnTo>
                  <a:pt x="78312" y="1440827"/>
                </a:lnTo>
                <a:lnTo>
                  <a:pt x="112140" y="1479928"/>
                </a:lnTo>
                <a:lnTo>
                  <a:pt x="151242" y="1513756"/>
                </a:lnTo>
                <a:lnTo>
                  <a:pt x="195034" y="1541725"/>
                </a:lnTo>
                <a:lnTo>
                  <a:pt x="242930" y="1563250"/>
                </a:lnTo>
                <a:lnTo>
                  <a:pt x="311354" y="1581571"/>
                </a:lnTo>
                <a:lnTo>
                  <a:pt x="353414" y="1586698"/>
                </a:lnTo>
                <a:lnTo>
                  <a:pt x="401512" y="1589808"/>
                </a:lnTo>
                <a:lnTo>
                  <a:pt x="456251" y="1591404"/>
                </a:lnTo>
                <a:lnTo>
                  <a:pt x="518234" y="1591993"/>
                </a:lnTo>
                <a:lnTo>
                  <a:pt x="588066" y="1592077"/>
                </a:lnTo>
                <a:close/>
              </a:path>
            </a:pathLst>
          </a:custGeom>
          <a:ln w="52354">
            <a:solidFill>
              <a:srgbClr val="16E7C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62293" y="307163"/>
            <a:ext cx="5115560" cy="153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287655" algn="ctr">
              <a:lnSpc>
                <a:spcPct val="131800"/>
              </a:lnSpc>
              <a:spcBef>
                <a:spcPts val="95"/>
              </a:spcBef>
            </a:pPr>
            <a:r>
              <a:rPr sz="245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torchvision.transforms </a:t>
            </a:r>
            <a:r>
              <a:rPr sz="2450" spc="1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45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torch.utils.data.Dataset</a:t>
            </a:r>
            <a:endParaRPr sz="2450">
              <a:latin typeface="Andale Mono"/>
              <a:cs typeface="Andale Mono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45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torch.utils.data.DataLoader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16214" y="8878850"/>
            <a:ext cx="2482850" cy="482600"/>
          </a:xfrm>
          <a:custGeom>
            <a:avLst/>
            <a:gdLst/>
            <a:ahLst/>
            <a:cxnLst/>
            <a:rect l="l" t="t" r="r" b="b"/>
            <a:pathLst>
              <a:path w="2482850" h="482600">
                <a:moveTo>
                  <a:pt x="157837" y="0"/>
                </a:moveTo>
                <a:lnTo>
                  <a:pt x="2324882" y="0"/>
                </a:lnTo>
                <a:lnTo>
                  <a:pt x="2356288" y="120"/>
                </a:lnTo>
                <a:lnTo>
                  <a:pt x="2401737" y="3263"/>
                </a:lnTo>
                <a:lnTo>
                  <a:pt x="2452619" y="30098"/>
                </a:lnTo>
                <a:lnTo>
                  <a:pt x="2474982" y="65202"/>
                </a:lnTo>
                <a:lnTo>
                  <a:pt x="2482599" y="126428"/>
                </a:lnTo>
                <a:lnTo>
                  <a:pt x="2482720" y="157837"/>
                </a:lnTo>
                <a:lnTo>
                  <a:pt x="2482720" y="324316"/>
                </a:lnTo>
                <a:lnTo>
                  <a:pt x="2481752" y="381055"/>
                </a:lnTo>
                <a:lnTo>
                  <a:pt x="2465658" y="435831"/>
                </a:lnTo>
                <a:lnTo>
                  <a:pt x="2436394" y="465095"/>
                </a:lnTo>
                <a:lnTo>
                  <a:pt x="2381617" y="481188"/>
                </a:lnTo>
                <a:lnTo>
                  <a:pt x="2324882" y="482154"/>
                </a:lnTo>
                <a:lnTo>
                  <a:pt x="157837" y="482154"/>
                </a:lnTo>
                <a:lnTo>
                  <a:pt x="101098" y="481188"/>
                </a:lnTo>
                <a:lnTo>
                  <a:pt x="46322" y="465095"/>
                </a:lnTo>
                <a:lnTo>
                  <a:pt x="17059" y="435831"/>
                </a:lnTo>
                <a:lnTo>
                  <a:pt x="966" y="381055"/>
                </a:lnTo>
                <a:lnTo>
                  <a:pt x="0" y="324316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50172" y="8791009"/>
            <a:ext cx="3781425" cy="1779270"/>
          </a:xfrm>
          <a:custGeom>
            <a:avLst/>
            <a:gdLst/>
            <a:ahLst/>
            <a:cxnLst/>
            <a:rect l="l" t="t" r="r" b="b"/>
            <a:pathLst>
              <a:path w="3781425" h="1779270">
                <a:moveTo>
                  <a:pt x="486283" y="0"/>
                </a:moveTo>
                <a:lnTo>
                  <a:pt x="3294601" y="0"/>
                </a:lnTo>
                <a:lnTo>
                  <a:pt x="3361325" y="110"/>
                </a:lnTo>
                <a:lnTo>
                  <a:pt x="3419329" y="882"/>
                </a:lnTo>
                <a:lnTo>
                  <a:pt x="3469406" y="2978"/>
                </a:lnTo>
                <a:lnTo>
                  <a:pt x="3512347" y="7060"/>
                </a:lnTo>
                <a:lnTo>
                  <a:pt x="3579995" y="23830"/>
                </a:lnTo>
                <a:lnTo>
                  <a:pt x="3627133" y="45844"/>
                </a:lnTo>
                <a:lnTo>
                  <a:pt x="3669242" y="75393"/>
                </a:lnTo>
                <a:lnTo>
                  <a:pt x="3705488" y="111639"/>
                </a:lnTo>
                <a:lnTo>
                  <a:pt x="3735034" y="153748"/>
                </a:lnTo>
                <a:lnTo>
                  <a:pt x="3757047" y="200884"/>
                </a:lnTo>
                <a:lnTo>
                  <a:pt x="3773818" y="268535"/>
                </a:lnTo>
                <a:lnTo>
                  <a:pt x="3777900" y="311477"/>
                </a:lnTo>
                <a:lnTo>
                  <a:pt x="3779996" y="361553"/>
                </a:lnTo>
                <a:lnTo>
                  <a:pt x="3780769" y="419558"/>
                </a:lnTo>
                <a:lnTo>
                  <a:pt x="3780879" y="486283"/>
                </a:lnTo>
                <a:lnTo>
                  <a:pt x="3780879" y="1292850"/>
                </a:lnTo>
                <a:lnTo>
                  <a:pt x="3780769" y="1359579"/>
                </a:lnTo>
                <a:lnTo>
                  <a:pt x="3779996" y="1417586"/>
                </a:lnTo>
                <a:lnTo>
                  <a:pt x="3777900" y="1467664"/>
                </a:lnTo>
                <a:lnTo>
                  <a:pt x="3773818" y="1510607"/>
                </a:lnTo>
                <a:lnTo>
                  <a:pt x="3757047" y="1578255"/>
                </a:lnTo>
                <a:lnTo>
                  <a:pt x="3735034" y="1625389"/>
                </a:lnTo>
                <a:lnTo>
                  <a:pt x="3705488" y="1667498"/>
                </a:lnTo>
                <a:lnTo>
                  <a:pt x="3669242" y="1703745"/>
                </a:lnTo>
                <a:lnTo>
                  <a:pt x="3627133" y="1733293"/>
                </a:lnTo>
                <a:lnTo>
                  <a:pt x="3579995" y="1755307"/>
                </a:lnTo>
                <a:lnTo>
                  <a:pt x="3512347" y="1772078"/>
                </a:lnTo>
                <a:lnTo>
                  <a:pt x="3469406" y="1776160"/>
                </a:lnTo>
                <a:lnTo>
                  <a:pt x="3419329" y="1778256"/>
                </a:lnTo>
                <a:lnTo>
                  <a:pt x="3361325" y="1779029"/>
                </a:lnTo>
                <a:lnTo>
                  <a:pt x="3294601" y="1779139"/>
                </a:lnTo>
                <a:lnTo>
                  <a:pt x="486283" y="1779139"/>
                </a:lnTo>
                <a:lnTo>
                  <a:pt x="419558" y="1779029"/>
                </a:lnTo>
                <a:lnTo>
                  <a:pt x="361553" y="1778256"/>
                </a:lnTo>
                <a:lnTo>
                  <a:pt x="311477" y="1776160"/>
                </a:lnTo>
                <a:lnTo>
                  <a:pt x="268535" y="1772078"/>
                </a:lnTo>
                <a:lnTo>
                  <a:pt x="200884" y="1755307"/>
                </a:lnTo>
                <a:lnTo>
                  <a:pt x="153748" y="1733293"/>
                </a:lnTo>
                <a:lnTo>
                  <a:pt x="111639" y="1703745"/>
                </a:lnTo>
                <a:lnTo>
                  <a:pt x="75393" y="1667498"/>
                </a:lnTo>
                <a:lnTo>
                  <a:pt x="45844" y="1625389"/>
                </a:lnTo>
                <a:lnTo>
                  <a:pt x="23830" y="1578255"/>
                </a:lnTo>
                <a:lnTo>
                  <a:pt x="7060" y="1510607"/>
                </a:lnTo>
                <a:lnTo>
                  <a:pt x="2978" y="1467664"/>
                </a:lnTo>
                <a:lnTo>
                  <a:pt x="882" y="1417586"/>
                </a:lnTo>
                <a:lnTo>
                  <a:pt x="110" y="1359579"/>
                </a:lnTo>
                <a:lnTo>
                  <a:pt x="0" y="1292850"/>
                </a:lnTo>
                <a:lnTo>
                  <a:pt x="0" y="486283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7"/>
                </a:lnTo>
                <a:lnTo>
                  <a:pt x="7060" y="268535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5" y="7060"/>
                </a:lnTo>
                <a:lnTo>
                  <a:pt x="311477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3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33300" y="1335393"/>
            <a:ext cx="2693670" cy="635000"/>
          </a:xfrm>
          <a:custGeom>
            <a:avLst/>
            <a:gdLst/>
            <a:ahLst/>
            <a:cxnLst/>
            <a:rect l="l" t="t" r="r" b="b"/>
            <a:pathLst>
              <a:path w="2693670" h="635000">
                <a:moveTo>
                  <a:pt x="369019" y="0"/>
                </a:moveTo>
                <a:lnTo>
                  <a:pt x="2324494" y="0"/>
                </a:lnTo>
                <a:lnTo>
                  <a:pt x="2397048" y="260"/>
                </a:lnTo>
                <a:lnTo>
                  <a:pt x="2455561" y="2082"/>
                </a:lnTo>
                <a:lnTo>
                  <a:pt x="2502039" y="7027"/>
                </a:lnTo>
                <a:lnTo>
                  <a:pt x="2583943" y="39109"/>
                </a:lnTo>
                <a:lnTo>
                  <a:pt x="2623006" y="70504"/>
                </a:lnTo>
                <a:lnTo>
                  <a:pt x="2654400" y="109568"/>
                </a:lnTo>
                <a:lnTo>
                  <a:pt x="2676850" y="155026"/>
                </a:lnTo>
                <a:lnTo>
                  <a:pt x="2690363" y="225089"/>
                </a:lnTo>
                <a:lnTo>
                  <a:pt x="2692850" y="271074"/>
                </a:lnTo>
                <a:lnTo>
                  <a:pt x="2693509" y="317440"/>
                </a:lnTo>
                <a:lnTo>
                  <a:pt x="2692850" y="363806"/>
                </a:lnTo>
                <a:lnTo>
                  <a:pt x="2690363" y="409792"/>
                </a:lnTo>
                <a:lnTo>
                  <a:pt x="2685284" y="450205"/>
                </a:lnTo>
                <a:lnTo>
                  <a:pt x="2654400" y="525313"/>
                </a:lnTo>
                <a:lnTo>
                  <a:pt x="2623006" y="564376"/>
                </a:lnTo>
                <a:lnTo>
                  <a:pt x="2583943" y="595771"/>
                </a:lnTo>
                <a:lnTo>
                  <a:pt x="2538488" y="618223"/>
                </a:lnTo>
                <a:lnTo>
                  <a:pt x="2455561" y="632799"/>
                </a:lnTo>
                <a:lnTo>
                  <a:pt x="2397048" y="634621"/>
                </a:lnTo>
                <a:lnTo>
                  <a:pt x="2324494" y="634882"/>
                </a:lnTo>
                <a:lnTo>
                  <a:pt x="369019" y="634882"/>
                </a:lnTo>
                <a:lnTo>
                  <a:pt x="296462" y="634621"/>
                </a:lnTo>
                <a:lnTo>
                  <a:pt x="237948" y="632799"/>
                </a:lnTo>
                <a:lnTo>
                  <a:pt x="191472" y="627854"/>
                </a:lnTo>
                <a:lnTo>
                  <a:pt x="109568" y="595771"/>
                </a:lnTo>
                <a:lnTo>
                  <a:pt x="70504" y="564376"/>
                </a:lnTo>
                <a:lnTo>
                  <a:pt x="39109" y="525313"/>
                </a:lnTo>
                <a:lnTo>
                  <a:pt x="16658" y="479855"/>
                </a:lnTo>
                <a:lnTo>
                  <a:pt x="3147" y="409792"/>
                </a:lnTo>
                <a:lnTo>
                  <a:pt x="659" y="363806"/>
                </a:lnTo>
                <a:lnTo>
                  <a:pt x="0" y="317440"/>
                </a:lnTo>
                <a:lnTo>
                  <a:pt x="659" y="271074"/>
                </a:lnTo>
                <a:lnTo>
                  <a:pt x="3147" y="225089"/>
                </a:lnTo>
                <a:lnTo>
                  <a:pt x="8226" y="184676"/>
                </a:lnTo>
                <a:lnTo>
                  <a:pt x="39109" y="109568"/>
                </a:lnTo>
                <a:lnTo>
                  <a:pt x="70504" y="70504"/>
                </a:lnTo>
                <a:lnTo>
                  <a:pt x="109568" y="39109"/>
                </a:lnTo>
                <a:lnTo>
                  <a:pt x="155026" y="16658"/>
                </a:lnTo>
                <a:lnTo>
                  <a:pt x="237948" y="2082"/>
                </a:lnTo>
                <a:lnTo>
                  <a:pt x="296462" y="260"/>
                </a:lnTo>
                <a:lnTo>
                  <a:pt x="369019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2518960" y="8902693"/>
            <a:ext cx="43611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torch.utils.tensorboard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313446" y="8821385"/>
            <a:ext cx="4772660" cy="635000"/>
          </a:xfrm>
          <a:custGeom>
            <a:avLst/>
            <a:gdLst/>
            <a:ahLst/>
            <a:cxnLst/>
            <a:rect l="l" t="t" r="r" b="b"/>
            <a:pathLst>
              <a:path w="4772659" h="635000">
                <a:moveTo>
                  <a:pt x="392200" y="0"/>
                </a:moveTo>
                <a:lnTo>
                  <a:pt x="4380023" y="0"/>
                </a:lnTo>
                <a:lnTo>
                  <a:pt x="4442698" y="137"/>
                </a:lnTo>
                <a:lnTo>
                  <a:pt x="4495592" y="1097"/>
                </a:lnTo>
                <a:lnTo>
                  <a:pt x="4539793" y="3705"/>
                </a:lnTo>
                <a:lnTo>
                  <a:pt x="4606456" y="17154"/>
                </a:lnTo>
                <a:lnTo>
                  <a:pt x="4655279" y="41267"/>
                </a:lnTo>
                <a:lnTo>
                  <a:pt x="4697235" y="74986"/>
                </a:lnTo>
                <a:lnTo>
                  <a:pt x="4730955" y="116941"/>
                </a:lnTo>
                <a:lnTo>
                  <a:pt x="4755069" y="165764"/>
                </a:lnTo>
                <a:lnTo>
                  <a:pt x="4768647" y="233571"/>
                </a:lnTo>
                <a:lnTo>
                  <a:pt x="4771417" y="276516"/>
                </a:lnTo>
                <a:lnTo>
                  <a:pt x="4772221" y="317440"/>
                </a:lnTo>
                <a:lnTo>
                  <a:pt x="4771417" y="358364"/>
                </a:lnTo>
                <a:lnTo>
                  <a:pt x="4768647" y="401310"/>
                </a:lnTo>
                <a:lnTo>
                  <a:pt x="4763377" y="440241"/>
                </a:lnTo>
                <a:lnTo>
                  <a:pt x="4730955" y="517940"/>
                </a:lnTo>
                <a:lnTo>
                  <a:pt x="4697235" y="559895"/>
                </a:lnTo>
                <a:lnTo>
                  <a:pt x="4655279" y="593614"/>
                </a:lnTo>
                <a:lnTo>
                  <a:pt x="4606456" y="617727"/>
                </a:lnTo>
                <a:lnTo>
                  <a:pt x="4539793" y="631176"/>
                </a:lnTo>
                <a:lnTo>
                  <a:pt x="4495592" y="633784"/>
                </a:lnTo>
                <a:lnTo>
                  <a:pt x="4442698" y="634745"/>
                </a:lnTo>
                <a:lnTo>
                  <a:pt x="4380023" y="634882"/>
                </a:lnTo>
                <a:lnTo>
                  <a:pt x="392200" y="634882"/>
                </a:lnTo>
                <a:lnTo>
                  <a:pt x="329523" y="634745"/>
                </a:lnTo>
                <a:lnTo>
                  <a:pt x="276628" y="633784"/>
                </a:lnTo>
                <a:lnTo>
                  <a:pt x="232427" y="631176"/>
                </a:lnTo>
                <a:lnTo>
                  <a:pt x="165764" y="617727"/>
                </a:lnTo>
                <a:lnTo>
                  <a:pt x="116941" y="593614"/>
                </a:lnTo>
                <a:lnTo>
                  <a:pt x="74986" y="559895"/>
                </a:lnTo>
                <a:lnTo>
                  <a:pt x="41267" y="517940"/>
                </a:lnTo>
                <a:lnTo>
                  <a:pt x="17154" y="469117"/>
                </a:lnTo>
                <a:lnTo>
                  <a:pt x="3574" y="401310"/>
                </a:lnTo>
                <a:lnTo>
                  <a:pt x="804" y="358364"/>
                </a:lnTo>
                <a:lnTo>
                  <a:pt x="0" y="317440"/>
                </a:lnTo>
                <a:lnTo>
                  <a:pt x="804" y="276516"/>
                </a:lnTo>
                <a:lnTo>
                  <a:pt x="3574" y="233571"/>
                </a:lnTo>
                <a:lnTo>
                  <a:pt x="8845" y="194641"/>
                </a:lnTo>
                <a:lnTo>
                  <a:pt x="41267" y="116941"/>
                </a:lnTo>
                <a:lnTo>
                  <a:pt x="74986" y="74986"/>
                </a:lnTo>
                <a:lnTo>
                  <a:pt x="116941" y="41267"/>
                </a:lnTo>
                <a:lnTo>
                  <a:pt x="165764" y="17154"/>
                </a:lnTo>
                <a:lnTo>
                  <a:pt x="232427" y="3705"/>
                </a:lnTo>
                <a:lnTo>
                  <a:pt x="276628" y="1097"/>
                </a:lnTo>
                <a:lnTo>
                  <a:pt x="329523" y="137"/>
                </a:lnTo>
                <a:lnTo>
                  <a:pt x="392200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21627" y="2229167"/>
            <a:ext cx="10060940" cy="7016750"/>
            <a:chOff x="5021627" y="2229167"/>
            <a:chExt cx="10060940" cy="7016750"/>
          </a:xfrm>
        </p:grpSpPr>
        <p:sp>
          <p:nvSpPr>
            <p:cNvPr id="3" name="object 3"/>
            <p:cNvSpPr/>
            <p:nvPr/>
          </p:nvSpPr>
          <p:spPr>
            <a:xfrm>
              <a:off x="5021627" y="2229167"/>
              <a:ext cx="10060845" cy="70161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872382" y="3827852"/>
              <a:ext cx="0" cy="3722370"/>
            </a:xfrm>
            <a:custGeom>
              <a:avLst/>
              <a:gdLst/>
              <a:ahLst/>
              <a:cxnLst/>
              <a:rect l="l" t="t" r="r" b="b"/>
              <a:pathLst>
                <a:path h="3722370">
                  <a:moveTo>
                    <a:pt x="0" y="3722211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6467678" y="5810735"/>
            <a:ext cx="568579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0" dirty="0">
                <a:latin typeface="Verdana"/>
                <a:cs typeface="Verdana"/>
              </a:rPr>
              <a:t>DiMerence </a:t>
            </a:r>
            <a:r>
              <a:rPr sz="1950" spc="-10" dirty="0">
                <a:latin typeface="Verdana"/>
                <a:cs typeface="Verdana"/>
              </a:rPr>
              <a:t>(</a:t>
            </a:r>
            <a:r>
              <a:rPr sz="1950" spc="-10" dirty="0">
                <a:latin typeface="Andale Mono"/>
                <a:cs typeface="Andale Mono"/>
              </a:rPr>
              <a:t>y_pred[0] </a:t>
            </a:r>
            <a:r>
              <a:rPr sz="1950" spc="15" dirty="0">
                <a:latin typeface="Andale Mono"/>
                <a:cs typeface="Andale Mono"/>
              </a:rPr>
              <a:t>- </a:t>
            </a:r>
            <a:r>
              <a:rPr sz="1950" spc="-10" dirty="0">
                <a:latin typeface="Andale Mono"/>
                <a:cs typeface="Andale Mono"/>
              </a:rPr>
              <a:t>y_test[0]</a:t>
            </a:r>
            <a:r>
              <a:rPr sz="1950" spc="-10" dirty="0">
                <a:latin typeface="Verdana"/>
                <a:cs typeface="Verdana"/>
              </a:rPr>
              <a:t>)</a:t>
            </a:r>
            <a:r>
              <a:rPr sz="1950" spc="-550" dirty="0">
                <a:latin typeface="Verdana"/>
                <a:cs typeface="Verdana"/>
              </a:rPr>
              <a:t> </a:t>
            </a:r>
            <a:r>
              <a:rPr sz="1950" spc="-425" dirty="0">
                <a:latin typeface="Verdana"/>
                <a:cs typeface="Verdana"/>
              </a:rPr>
              <a:t>= </a:t>
            </a:r>
            <a:r>
              <a:rPr sz="1950" spc="-155" dirty="0">
                <a:latin typeface="Verdana"/>
                <a:cs typeface="Verdana"/>
              </a:rPr>
              <a:t>0.4618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992409" y="2775140"/>
            <a:ext cx="2610485" cy="5151120"/>
            <a:chOff x="11992409" y="2775140"/>
            <a:chExt cx="2610485" cy="5151120"/>
          </a:xfrm>
        </p:grpSpPr>
        <p:sp>
          <p:nvSpPr>
            <p:cNvPr id="7" name="object 7"/>
            <p:cNvSpPr/>
            <p:nvPr/>
          </p:nvSpPr>
          <p:spPr>
            <a:xfrm>
              <a:off x="13035728" y="3748273"/>
              <a:ext cx="0" cy="3722370"/>
            </a:xfrm>
            <a:custGeom>
              <a:avLst/>
              <a:gdLst/>
              <a:ahLst/>
              <a:cxnLst/>
              <a:rect l="l" t="t" r="r" b="b"/>
              <a:pathLst>
                <a:path h="3722370">
                  <a:moveTo>
                    <a:pt x="0" y="3722211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99074" y="3630999"/>
              <a:ext cx="0" cy="3797935"/>
            </a:xfrm>
            <a:custGeom>
              <a:avLst/>
              <a:gdLst/>
              <a:ahLst/>
              <a:cxnLst/>
              <a:rect l="l" t="t" r="r" b="b"/>
              <a:pathLst>
                <a:path h="3797934">
                  <a:moveTo>
                    <a:pt x="0" y="3797894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393833" y="3478124"/>
              <a:ext cx="0" cy="3924300"/>
            </a:xfrm>
            <a:custGeom>
              <a:avLst/>
              <a:gdLst/>
              <a:ahLst/>
              <a:cxnLst/>
              <a:rect l="l" t="t" r="r" b="b"/>
              <a:pathLst>
                <a:path h="3924300">
                  <a:moveTo>
                    <a:pt x="0" y="392381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546708" y="3360850"/>
              <a:ext cx="0" cy="3974465"/>
            </a:xfrm>
            <a:custGeom>
              <a:avLst/>
              <a:gdLst/>
              <a:ahLst/>
              <a:cxnLst/>
              <a:rect l="l" t="t" r="r" b="b"/>
              <a:pathLst>
                <a:path h="3974465">
                  <a:moveTo>
                    <a:pt x="0" y="397436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720524" y="3266612"/>
              <a:ext cx="0" cy="4024629"/>
            </a:xfrm>
            <a:custGeom>
              <a:avLst/>
              <a:gdLst/>
              <a:ahLst/>
              <a:cxnLst/>
              <a:rect l="l" t="t" r="r" b="b"/>
              <a:pathLst>
                <a:path h="4024629">
                  <a:moveTo>
                    <a:pt x="0" y="4024474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894341" y="3152061"/>
              <a:ext cx="0" cy="4088129"/>
            </a:xfrm>
            <a:custGeom>
              <a:avLst/>
              <a:gdLst/>
              <a:ahLst/>
              <a:cxnLst/>
              <a:rect l="l" t="t" r="r" b="b"/>
              <a:pathLst>
                <a:path h="4088129">
                  <a:moveTo>
                    <a:pt x="0" y="4087519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068158" y="3027656"/>
              <a:ext cx="0" cy="4141470"/>
            </a:xfrm>
            <a:custGeom>
              <a:avLst/>
              <a:gdLst/>
              <a:ahLst/>
              <a:cxnLst/>
              <a:rect l="l" t="t" r="r" b="b"/>
              <a:pathLst>
                <a:path h="4141470">
                  <a:moveTo>
                    <a:pt x="0" y="4140973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4221033" y="2902005"/>
              <a:ext cx="0" cy="4209415"/>
            </a:xfrm>
            <a:custGeom>
              <a:avLst/>
              <a:gdLst/>
              <a:ahLst/>
              <a:cxnLst/>
              <a:rect l="l" t="t" r="r" b="b"/>
              <a:pathLst>
                <a:path h="4209415">
                  <a:moveTo>
                    <a:pt x="0" y="4208992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4405320" y="2775140"/>
              <a:ext cx="0" cy="4271645"/>
            </a:xfrm>
            <a:custGeom>
              <a:avLst/>
              <a:gdLst/>
              <a:ahLst/>
              <a:cxnLst/>
              <a:rect l="l" t="t" r="r" b="b"/>
              <a:pathLst>
                <a:path h="4271645">
                  <a:moveTo>
                    <a:pt x="0" y="4271388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752700" y="3667846"/>
              <a:ext cx="240029" cy="4088765"/>
            </a:xfrm>
            <a:custGeom>
              <a:avLst/>
              <a:gdLst/>
              <a:ahLst/>
              <a:cxnLst/>
              <a:rect l="l" t="t" r="r" b="b"/>
              <a:pathLst>
                <a:path w="240029" h="4088765">
                  <a:moveTo>
                    <a:pt x="119713" y="0"/>
                  </a:moveTo>
                  <a:lnTo>
                    <a:pt x="78768" y="7219"/>
                  </a:lnTo>
                  <a:lnTo>
                    <a:pt x="35063" y="35063"/>
                  </a:lnTo>
                  <a:lnTo>
                    <a:pt x="7219" y="78768"/>
                  </a:lnTo>
                  <a:lnTo>
                    <a:pt x="902" y="119159"/>
                  </a:lnTo>
                  <a:lnTo>
                    <a:pt x="0" y="183001"/>
                  </a:lnTo>
                  <a:lnTo>
                    <a:pt x="0" y="3905619"/>
                  </a:lnTo>
                  <a:lnTo>
                    <a:pt x="902" y="3969457"/>
                  </a:lnTo>
                  <a:lnTo>
                    <a:pt x="7219" y="4009846"/>
                  </a:lnTo>
                  <a:lnTo>
                    <a:pt x="35063" y="4053551"/>
                  </a:lnTo>
                  <a:lnTo>
                    <a:pt x="78768" y="4081394"/>
                  </a:lnTo>
                  <a:lnTo>
                    <a:pt x="119713" y="4088618"/>
                  </a:lnTo>
                  <a:lnTo>
                    <a:pt x="130156" y="4088161"/>
                  </a:lnTo>
                  <a:lnTo>
                    <a:pt x="184163" y="4069784"/>
                  </a:lnTo>
                  <a:lnTo>
                    <a:pt x="220597" y="4033353"/>
                  </a:lnTo>
                  <a:lnTo>
                    <a:pt x="236380" y="3992094"/>
                  </a:lnTo>
                  <a:lnTo>
                    <a:pt x="239313" y="3940958"/>
                  </a:lnTo>
                  <a:lnTo>
                    <a:pt x="239426" y="3905619"/>
                  </a:lnTo>
                  <a:lnTo>
                    <a:pt x="239426" y="183001"/>
                  </a:lnTo>
                  <a:lnTo>
                    <a:pt x="238523" y="119159"/>
                  </a:lnTo>
                  <a:lnTo>
                    <a:pt x="232206" y="78768"/>
                  </a:lnTo>
                  <a:lnTo>
                    <a:pt x="204363" y="35063"/>
                  </a:lnTo>
                  <a:lnTo>
                    <a:pt x="160657" y="7219"/>
                  </a:lnTo>
                  <a:lnTo>
                    <a:pt x="119713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002880" y="5498305"/>
              <a:ext cx="636905" cy="330200"/>
            </a:xfrm>
            <a:custGeom>
              <a:avLst/>
              <a:gdLst/>
              <a:ahLst/>
              <a:cxnLst/>
              <a:rect l="l" t="t" r="r" b="b"/>
              <a:pathLst>
                <a:path w="636904" h="330200">
                  <a:moveTo>
                    <a:pt x="0" y="329841"/>
                  </a:moveTo>
                  <a:lnTo>
                    <a:pt x="627396" y="4816"/>
                  </a:lnTo>
                  <a:lnTo>
                    <a:pt x="636693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607155" y="5456881"/>
              <a:ext cx="112395" cy="91440"/>
            </a:xfrm>
            <a:custGeom>
              <a:avLst/>
              <a:gdLst/>
              <a:ahLst/>
              <a:cxnLst/>
              <a:rect l="l" t="t" r="r" b="b"/>
              <a:pathLst>
                <a:path w="112395" h="91439">
                  <a:moveTo>
                    <a:pt x="112352" y="0"/>
                  </a:moveTo>
                  <a:lnTo>
                    <a:pt x="0" y="1612"/>
                  </a:lnTo>
                  <a:lnTo>
                    <a:pt x="46176" y="90866"/>
                  </a:lnTo>
                  <a:lnTo>
                    <a:pt x="1123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842436" y="7282566"/>
              <a:ext cx="1676400" cy="633095"/>
            </a:xfrm>
            <a:custGeom>
              <a:avLst/>
              <a:gdLst/>
              <a:ahLst/>
              <a:cxnLst/>
              <a:rect l="l" t="t" r="r" b="b"/>
              <a:pathLst>
                <a:path w="1676400" h="633095">
                  <a:moveTo>
                    <a:pt x="0" y="632951"/>
                  </a:moveTo>
                  <a:lnTo>
                    <a:pt x="1666004" y="3699"/>
                  </a:lnTo>
                  <a:lnTo>
                    <a:pt x="1675799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490658" y="7239245"/>
              <a:ext cx="112395" cy="94615"/>
            </a:xfrm>
            <a:custGeom>
              <a:avLst/>
              <a:gdLst/>
              <a:ahLst/>
              <a:cxnLst/>
              <a:rect l="l" t="t" r="r" b="b"/>
              <a:pathLst>
                <a:path w="112394" h="94615">
                  <a:moveTo>
                    <a:pt x="0" y="0"/>
                  </a:moveTo>
                  <a:lnTo>
                    <a:pt x="35496" y="94039"/>
                  </a:lnTo>
                  <a:lnTo>
                    <a:pt x="111829" y="115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826480" y="303835"/>
            <a:ext cx="1446276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Mean</a:t>
            </a:r>
            <a:r>
              <a:rPr spc="-1705" dirty="0"/>
              <a:t> </a:t>
            </a:r>
            <a:r>
              <a:rPr spc="-325" dirty="0"/>
              <a:t>absolute</a:t>
            </a:r>
            <a:r>
              <a:rPr spc="-1705" dirty="0"/>
              <a:t> </a:t>
            </a:r>
            <a:r>
              <a:rPr spc="-405" dirty="0"/>
              <a:t>error</a:t>
            </a:r>
            <a:r>
              <a:rPr spc="-1705" dirty="0"/>
              <a:t> </a:t>
            </a:r>
            <a:r>
              <a:rPr spc="-620" dirty="0"/>
              <a:t>(MAE)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500945" y="8044489"/>
            <a:ext cx="722757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35" dirty="0">
                <a:latin typeface="Verdana"/>
                <a:cs typeface="Verdana"/>
              </a:rPr>
              <a:t>Mean</a:t>
            </a:r>
            <a:r>
              <a:rPr sz="1950" spc="-265" dirty="0">
                <a:latin typeface="Verdana"/>
                <a:cs typeface="Verdana"/>
              </a:rPr>
              <a:t> </a:t>
            </a:r>
            <a:r>
              <a:rPr sz="1950" spc="-25" dirty="0">
                <a:latin typeface="Verdana"/>
                <a:cs typeface="Verdana"/>
              </a:rPr>
              <a:t>absolute</a:t>
            </a:r>
            <a:r>
              <a:rPr sz="1950" spc="-260" dirty="0">
                <a:latin typeface="Verdana"/>
                <a:cs typeface="Verdana"/>
              </a:rPr>
              <a:t> </a:t>
            </a:r>
            <a:r>
              <a:rPr sz="1950" spc="-45" dirty="0">
                <a:latin typeface="Verdana"/>
                <a:cs typeface="Verdana"/>
              </a:rPr>
              <a:t>error</a:t>
            </a:r>
            <a:r>
              <a:rPr sz="1950" spc="-260" dirty="0">
                <a:latin typeface="Verdana"/>
                <a:cs typeface="Verdana"/>
              </a:rPr>
              <a:t> </a:t>
            </a:r>
            <a:r>
              <a:rPr sz="1950" spc="-80" dirty="0">
                <a:latin typeface="Verdana"/>
                <a:cs typeface="Verdana"/>
              </a:rPr>
              <a:t>(MAE)</a:t>
            </a:r>
            <a:r>
              <a:rPr sz="1950" spc="-260" dirty="0">
                <a:latin typeface="Verdana"/>
                <a:cs typeface="Verdana"/>
              </a:rPr>
              <a:t> </a:t>
            </a:r>
            <a:r>
              <a:rPr sz="1950" spc="-425" dirty="0">
                <a:latin typeface="Verdana"/>
                <a:cs typeface="Verdana"/>
              </a:rPr>
              <a:t>=</a:t>
            </a:r>
            <a:r>
              <a:rPr sz="1950" spc="-260" dirty="0">
                <a:latin typeface="Verdana"/>
                <a:cs typeface="Verdana"/>
              </a:rPr>
              <a:t> </a:t>
            </a:r>
            <a:r>
              <a:rPr sz="1950" spc="-30" dirty="0">
                <a:latin typeface="Verdana"/>
                <a:cs typeface="Verdana"/>
              </a:rPr>
              <a:t>Repeat</a:t>
            </a:r>
            <a:r>
              <a:rPr sz="1950" spc="-260" dirty="0">
                <a:latin typeface="Verdana"/>
                <a:cs typeface="Verdana"/>
              </a:rPr>
              <a:t> </a:t>
            </a:r>
            <a:r>
              <a:rPr sz="1950" spc="10" dirty="0">
                <a:latin typeface="Verdana"/>
                <a:cs typeface="Verdana"/>
              </a:rPr>
              <a:t>for</a:t>
            </a:r>
            <a:r>
              <a:rPr sz="1950" spc="-265" dirty="0">
                <a:latin typeface="Verdana"/>
                <a:cs typeface="Verdana"/>
              </a:rPr>
              <a:t> </a:t>
            </a:r>
            <a:r>
              <a:rPr sz="1950" spc="-70" dirty="0">
                <a:latin typeface="Verdana"/>
                <a:cs typeface="Verdana"/>
              </a:rPr>
              <a:t>all</a:t>
            </a:r>
            <a:r>
              <a:rPr sz="1950" spc="-260" dirty="0">
                <a:latin typeface="Verdana"/>
                <a:cs typeface="Verdana"/>
              </a:rPr>
              <a:t> </a:t>
            </a:r>
            <a:r>
              <a:rPr sz="1950" spc="-40" dirty="0">
                <a:latin typeface="Verdana"/>
                <a:cs typeface="Verdana"/>
              </a:rPr>
              <a:t>and</a:t>
            </a:r>
            <a:r>
              <a:rPr sz="1950" spc="-260" dirty="0">
                <a:latin typeface="Verdana"/>
                <a:cs typeface="Verdana"/>
              </a:rPr>
              <a:t> </a:t>
            </a:r>
            <a:r>
              <a:rPr sz="1950" spc="-35" dirty="0">
                <a:latin typeface="Verdana"/>
                <a:cs typeface="Verdana"/>
              </a:rPr>
              <a:t>take</a:t>
            </a:r>
            <a:r>
              <a:rPr sz="1950" spc="-260" dirty="0">
                <a:latin typeface="Verdana"/>
                <a:cs typeface="Verdana"/>
              </a:rPr>
              <a:t> </a:t>
            </a:r>
            <a:r>
              <a:rPr sz="1950" spc="-5" dirty="0">
                <a:latin typeface="Verdana"/>
                <a:cs typeface="Verdana"/>
              </a:rPr>
              <a:t>the</a:t>
            </a:r>
            <a:r>
              <a:rPr sz="1950" spc="-260" dirty="0">
                <a:latin typeface="Verdana"/>
                <a:cs typeface="Verdana"/>
              </a:rPr>
              <a:t> </a:t>
            </a:r>
            <a:r>
              <a:rPr sz="1950" spc="-65" dirty="0">
                <a:latin typeface="Verdana"/>
                <a:cs typeface="Verdana"/>
              </a:rPr>
              <a:t>mean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9984" y="9555060"/>
            <a:ext cx="14614525" cy="15906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741670" marR="5080" algn="ctr">
              <a:lnSpc>
                <a:spcPts val="2800"/>
              </a:lnSpc>
              <a:spcBef>
                <a:spcPts val="330"/>
              </a:spcBef>
            </a:pPr>
            <a:r>
              <a:rPr sz="2450" spc="5" dirty="0">
                <a:solidFill>
                  <a:srgbClr val="FFFFFF"/>
                </a:solidFill>
                <a:latin typeface="Andale Mono"/>
                <a:cs typeface="Andale Mono"/>
              </a:rPr>
              <a:t>MAE_loss </a:t>
            </a:r>
            <a:r>
              <a:rPr sz="2450" spc="10" dirty="0">
                <a:solidFill>
                  <a:srgbClr val="FFFFFF"/>
                </a:solidFill>
                <a:latin typeface="Andale Mono"/>
                <a:cs typeface="Andale Mono"/>
              </a:rPr>
              <a:t>= torch.mean(torch.abs(y_pred-y_test))  or</a:t>
            </a:r>
            <a:endParaRPr sz="2450">
              <a:latin typeface="Andale Mono"/>
              <a:cs typeface="Andale Mono"/>
            </a:endParaRPr>
          </a:p>
          <a:p>
            <a:pPr marL="5728970" algn="ctr">
              <a:lnSpc>
                <a:spcPts val="2735"/>
              </a:lnSpc>
            </a:pPr>
            <a:r>
              <a:rPr sz="2450" spc="5" dirty="0">
                <a:solidFill>
                  <a:srgbClr val="FFFFFF"/>
                </a:solidFill>
                <a:latin typeface="Andale Mono"/>
                <a:cs typeface="Andale Mono"/>
              </a:rPr>
              <a:t>MAE_loss </a:t>
            </a:r>
            <a:r>
              <a:rPr sz="2450" spc="10" dirty="0">
                <a:solidFill>
                  <a:srgbClr val="FFFFFF"/>
                </a:solidFill>
                <a:latin typeface="Andale Mono"/>
                <a:cs typeface="Andale Mono"/>
              </a:rPr>
              <a:t>=</a:t>
            </a:r>
            <a:r>
              <a:rPr sz="2450" spc="2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45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torch.nn.L1Loss</a:t>
            </a:r>
            <a:endParaRPr sz="245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sz="1800" b="1" spc="-160" dirty="0">
                <a:solidFill>
                  <a:srgbClr val="FFFFFF"/>
                </a:solidFill>
                <a:latin typeface="Verdana"/>
                <a:cs typeface="Verdana"/>
              </a:rPr>
              <a:t>See </a:t>
            </a:r>
            <a:r>
              <a:rPr sz="1800" b="1" spc="-185" dirty="0">
                <a:solidFill>
                  <a:srgbClr val="FFFFFF"/>
                </a:solidFill>
                <a:latin typeface="Verdana"/>
                <a:cs typeface="Verdana"/>
              </a:rPr>
              <a:t>more:</a:t>
            </a:r>
            <a:r>
              <a:rPr sz="1800" b="1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https://pytorch.org/tutorials/beginner/ptcheat.html#loss-functions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70329" y="1055622"/>
            <a:ext cx="8763440" cy="80868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06843" y="9355444"/>
            <a:ext cx="6889115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65" dirty="0">
                <a:solidFill>
                  <a:srgbClr val="FFFFFF"/>
                </a:solidFill>
                <a:latin typeface="Verdana"/>
                <a:cs typeface="Verdana"/>
              </a:rPr>
              <a:t>Source:</a:t>
            </a:r>
            <a:r>
              <a:rPr sz="1800" b="1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@mrdbourke</a:t>
            </a:r>
            <a:r>
              <a:rPr sz="1800" u="heavy" spc="-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8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Twitter</a:t>
            </a:r>
            <a:r>
              <a:rPr sz="18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18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see</a:t>
            </a:r>
            <a:r>
              <a:rPr sz="1800" u="heavy" spc="-2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800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the</a:t>
            </a:r>
            <a:r>
              <a:rPr sz="1800" u="heavy" spc="-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8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video</a:t>
            </a:r>
            <a:r>
              <a:rPr sz="1800" u="heavy" spc="-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800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version</a:t>
            </a:r>
            <a:r>
              <a:rPr sz="1800" u="heavy" spc="-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800" u="heavy" spc="-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on</a:t>
            </a:r>
            <a:r>
              <a:rPr sz="1800" u="heavy" spc="-229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800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YouTube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7116" y="96092"/>
            <a:ext cx="1155446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5" dirty="0"/>
              <a:t>PyTorch</a:t>
            </a:r>
            <a:r>
              <a:rPr spc="-1714" dirty="0"/>
              <a:t> </a:t>
            </a:r>
            <a:r>
              <a:rPr spc="-420" dirty="0"/>
              <a:t>training</a:t>
            </a:r>
            <a:r>
              <a:rPr spc="-1710" dirty="0"/>
              <a:t> </a:t>
            </a:r>
            <a:r>
              <a:rPr spc="-145" dirty="0"/>
              <a:t>loop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14069" y="2836960"/>
            <a:ext cx="11250295" cy="5680075"/>
            <a:chOff x="214069" y="2836960"/>
            <a:chExt cx="11250295" cy="5680075"/>
          </a:xfrm>
        </p:grpSpPr>
        <p:sp>
          <p:nvSpPr>
            <p:cNvPr id="4" name="object 4"/>
            <p:cNvSpPr/>
            <p:nvPr/>
          </p:nvSpPr>
          <p:spPr>
            <a:xfrm>
              <a:off x="214069" y="2836960"/>
              <a:ext cx="10650853" cy="56795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01065" y="3429780"/>
              <a:ext cx="7350125" cy="617855"/>
            </a:xfrm>
            <a:custGeom>
              <a:avLst/>
              <a:gdLst/>
              <a:ahLst/>
              <a:cxnLst/>
              <a:rect l="l" t="t" r="r" b="b"/>
              <a:pathLst>
                <a:path w="7350125" h="617854">
                  <a:moveTo>
                    <a:pt x="246333" y="0"/>
                  </a:moveTo>
                  <a:lnTo>
                    <a:pt x="7103291" y="0"/>
                  </a:lnTo>
                  <a:lnTo>
                    <a:pt x="7152313" y="188"/>
                  </a:lnTo>
                  <a:lnTo>
                    <a:pt x="7191845" y="1508"/>
                  </a:lnTo>
                  <a:lnTo>
                    <a:pt x="7247863" y="12071"/>
                  </a:lnTo>
                  <a:lnTo>
                    <a:pt x="7302651" y="46974"/>
                  </a:lnTo>
                  <a:lnTo>
                    <a:pt x="7337556" y="101760"/>
                  </a:lnTo>
                  <a:lnTo>
                    <a:pt x="7348120" y="157782"/>
                  </a:lnTo>
                  <a:lnTo>
                    <a:pt x="7349440" y="197314"/>
                  </a:lnTo>
                  <a:lnTo>
                    <a:pt x="7349629" y="246333"/>
                  </a:lnTo>
                  <a:lnTo>
                    <a:pt x="7349629" y="371423"/>
                  </a:lnTo>
                  <a:lnTo>
                    <a:pt x="7349440" y="420442"/>
                  </a:lnTo>
                  <a:lnTo>
                    <a:pt x="7348120" y="459973"/>
                  </a:lnTo>
                  <a:lnTo>
                    <a:pt x="7337556" y="515995"/>
                  </a:lnTo>
                  <a:lnTo>
                    <a:pt x="7302651" y="570782"/>
                  </a:lnTo>
                  <a:lnTo>
                    <a:pt x="7247863" y="605685"/>
                  </a:lnTo>
                  <a:lnTo>
                    <a:pt x="7191845" y="616248"/>
                  </a:lnTo>
                  <a:lnTo>
                    <a:pt x="7152313" y="617568"/>
                  </a:lnTo>
                  <a:lnTo>
                    <a:pt x="7103291" y="617757"/>
                  </a:lnTo>
                  <a:lnTo>
                    <a:pt x="246333" y="617757"/>
                  </a:lnTo>
                  <a:lnTo>
                    <a:pt x="197314" y="617568"/>
                  </a:lnTo>
                  <a:lnTo>
                    <a:pt x="157782" y="616248"/>
                  </a:lnTo>
                  <a:lnTo>
                    <a:pt x="101760" y="605685"/>
                  </a:lnTo>
                  <a:lnTo>
                    <a:pt x="46974" y="570782"/>
                  </a:lnTo>
                  <a:lnTo>
                    <a:pt x="12071" y="515995"/>
                  </a:lnTo>
                  <a:lnTo>
                    <a:pt x="1508" y="459973"/>
                  </a:lnTo>
                  <a:lnTo>
                    <a:pt x="188" y="420442"/>
                  </a:lnTo>
                  <a:lnTo>
                    <a:pt x="0" y="371423"/>
                  </a:lnTo>
                  <a:lnTo>
                    <a:pt x="0" y="246333"/>
                  </a:lnTo>
                  <a:lnTo>
                    <a:pt x="188" y="197314"/>
                  </a:lnTo>
                  <a:lnTo>
                    <a:pt x="1508" y="157782"/>
                  </a:lnTo>
                  <a:lnTo>
                    <a:pt x="12071" y="101760"/>
                  </a:lnTo>
                  <a:lnTo>
                    <a:pt x="46974" y="46974"/>
                  </a:lnTo>
                  <a:lnTo>
                    <a:pt x="101760" y="12071"/>
                  </a:lnTo>
                  <a:lnTo>
                    <a:pt x="157782" y="1508"/>
                  </a:lnTo>
                  <a:lnTo>
                    <a:pt x="197314" y="188"/>
                  </a:lnTo>
                  <a:lnTo>
                    <a:pt x="246333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69616" y="2968066"/>
              <a:ext cx="2758440" cy="747395"/>
            </a:xfrm>
            <a:custGeom>
              <a:avLst/>
              <a:gdLst/>
              <a:ahLst/>
              <a:cxnLst/>
              <a:rect l="l" t="t" r="r" b="b"/>
              <a:pathLst>
                <a:path w="2758440" h="747395">
                  <a:moveTo>
                    <a:pt x="2758113" y="0"/>
                  </a:moveTo>
                  <a:lnTo>
                    <a:pt x="10106" y="744314"/>
                  </a:lnTo>
                  <a:lnTo>
                    <a:pt x="0" y="74705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82717" y="3663867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83882" y="0"/>
                  </a:moveTo>
                  <a:lnTo>
                    <a:pt x="0" y="74783"/>
                  </a:lnTo>
                  <a:lnTo>
                    <a:pt x="110164" y="97023"/>
                  </a:lnTo>
                  <a:lnTo>
                    <a:pt x="838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2843" y="4832941"/>
              <a:ext cx="7265034" cy="614045"/>
            </a:xfrm>
            <a:custGeom>
              <a:avLst/>
              <a:gdLst/>
              <a:ahLst/>
              <a:cxnLst/>
              <a:rect l="l" t="t" r="r" b="b"/>
              <a:pathLst>
                <a:path w="7265034" h="614045">
                  <a:moveTo>
                    <a:pt x="188535" y="0"/>
                  </a:moveTo>
                  <a:lnTo>
                    <a:pt x="7076171" y="0"/>
                  </a:lnTo>
                  <a:lnTo>
                    <a:pt x="7113690" y="144"/>
                  </a:lnTo>
                  <a:lnTo>
                    <a:pt x="7167975" y="3897"/>
                  </a:lnTo>
                  <a:lnTo>
                    <a:pt x="7209370" y="20377"/>
                  </a:lnTo>
                  <a:lnTo>
                    <a:pt x="7244326" y="55332"/>
                  </a:lnTo>
                  <a:lnTo>
                    <a:pt x="7260804" y="96729"/>
                  </a:lnTo>
                  <a:lnTo>
                    <a:pt x="7264555" y="151018"/>
                  </a:lnTo>
                  <a:lnTo>
                    <a:pt x="7264700" y="188535"/>
                  </a:lnTo>
                  <a:lnTo>
                    <a:pt x="7264700" y="425273"/>
                  </a:lnTo>
                  <a:lnTo>
                    <a:pt x="7263545" y="493047"/>
                  </a:lnTo>
                  <a:lnTo>
                    <a:pt x="7255464" y="535925"/>
                  </a:lnTo>
                  <a:lnTo>
                    <a:pt x="7228751" y="577856"/>
                  </a:lnTo>
                  <a:lnTo>
                    <a:pt x="7186817" y="604570"/>
                  </a:lnTo>
                  <a:lnTo>
                    <a:pt x="7143946" y="612654"/>
                  </a:lnTo>
                  <a:lnTo>
                    <a:pt x="7076171" y="613809"/>
                  </a:lnTo>
                  <a:lnTo>
                    <a:pt x="188535" y="613809"/>
                  </a:lnTo>
                  <a:lnTo>
                    <a:pt x="120762" y="612654"/>
                  </a:lnTo>
                  <a:lnTo>
                    <a:pt x="77884" y="604570"/>
                  </a:lnTo>
                  <a:lnTo>
                    <a:pt x="35952" y="577856"/>
                  </a:lnTo>
                  <a:lnTo>
                    <a:pt x="9239" y="535925"/>
                  </a:lnTo>
                  <a:lnTo>
                    <a:pt x="1154" y="493047"/>
                  </a:lnTo>
                  <a:lnTo>
                    <a:pt x="0" y="425273"/>
                  </a:lnTo>
                  <a:lnTo>
                    <a:pt x="0" y="188535"/>
                  </a:lnTo>
                  <a:lnTo>
                    <a:pt x="1154" y="120762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2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30485" y="6455772"/>
              <a:ext cx="2523490" cy="396875"/>
            </a:xfrm>
            <a:custGeom>
              <a:avLst/>
              <a:gdLst/>
              <a:ahLst/>
              <a:cxnLst/>
              <a:rect l="l" t="t" r="r" b="b"/>
              <a:pathLst>
                <a:path w="2523490" h="396875">
                  <a:moveTo>
                    <a:pt x="2523196" y="396646"/>
                  </a:moveTo>
                  <a:lnTo>
                    <a:pt x="10343" y="1626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41479" y="6407752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107106" y="0"/>
                  </a:moveTo>
                  <a:lnTo>
                    <a:pt x="0" y="34040"/>
                  </a:lnTo>
                  <a:lnTo>
                    <a:pt x="91494" y="99295"/>
                  </a:lnTo>
                  <a:lnTo>
                    <a:pt x="1071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71402" y="6178691"/>
              <a:ext cx="7663815" cy="617855"/>
            </a:xfrm>
            <a:custGeom>
              <a:avLst/>
              <a:gdLst/>
              <a:ahLst/>
              <a:cxnLst/>
              <a:rect l="l" t="t" r="r" b="b"/>
              <a:pathLst>
                <a:path w="7663815" h="617854">
                  <a:moveTo>
                    <a:pt x="188535" y="0"/>
                  </a:moveTo>
                  <a:lnTo>
                    <a:pt x="7474746" y="0"/>
                  </a:lnTo>
                  <a:lnTo>
                    <a:pt x="7512264" y="144"/>
                  </a:lnTo>
                  <a:lnTo>
                    <a:pt x="7566550" y="3897"/>
                  </a:lnTo>
                  <a:lnTo>
                    <a:pt x="7607945" y="20377"/>
                  </a:lnTo>
                  <a:lnTo>
                    <a:pt x="7642900" y="55332"/>
                  </a:lnTo>
                  <a:lnTo>
                    <a:pt x="7659378" y="96729"/>
                  </a:lnTo>
                  <a:lnTo>
                    <a:pt x="7663130" y="151018"/>
                  </a:lnTo>
                  <a:lnTo>
                    <a:pt x="7663274" y="188535"/>
                  </a:lnTo>
                  <a:lnTo>
                    <a:pt x="7663274" y="429221"/>
                  </a:lnTo>
                  <a:lnTo>
                    <a:pt x="7662120" y="496995"/>
                  </a:lnTo>
                  <a:lnTo>
                    <a:pt x="7654039" y="539872"/>
                  </a:lnTo>
                  <a:lnTo>
                    <a:pt x="7627325" y="581804"/>
                  </a:lnTo>
                  <a:lnTo>
                    <a:pt x="7585392" y="608517"/>
                  </a:lnTo>
                  <a:lnTo>
                    <a:pt x="7542520" y="616602"/>
                  </a:lnTo>
                  <a:lnTo>
                    <a:pt x="7474746" y="617757"/>
                  </a:lnTo>
                  <a:lnTo>
                    <a:pt x="188535" y="617757"/>
                  </a:lnTo>
                  <a:lnTo>
                    <a:pt x="120762" y="616602"/>
                  </a:lnTo>
                  <a:lnTo>
                    <a:pt x="77884" y="608517"/>
                  </a:lnTo>
                  <a:lnTo>
                    <a:pt x="35952" y="581804"/>
                  </a:lnTo>
                  <a:lnTo>
                    <a:pt x="9239" y="539872"/>
                  </a:lnTo>
                  <a:lnTo>
                    <a:pt x="1154" y="496995"/>
                  </a:lnTo>
                  <a:lnTo>
                    <a:pt x="0" y="429221"/>
                  </a:lnTo>
                  <a:lnTo>
                    <a:pt x="0" y="188535"/>
                  </a:lnTo>
                  <a:lnTo>
                    <a:pt x="1154" y="120762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2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01898" y="4489140"/>
              <a:ext cx="2759075" cy="438150"/>
            </a:xfrm>
            <a:custGeom>
              <a:avLst/>
              <a:gdLst/>
              <a:ahLst/>
              <a:cxnLst/>
              <a:rect l="l" t="t" r="r" b="b"/>
              <a:pathLst>
                <a:path w="2759075" h="438150">
                  <a:moveTo>
                    <a:pt x="2758491" y="0"/>
                  </a:moveTo>
                  <a:lnTo>
                    <a:pt x="10341" y="436195"/>
                  </a:lnTo>
                  <a:lnTo>
                    <a:pt x="0" y="43783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12989" y="4875704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91400" y="0"/>
                  </a:moveTo>
                  <a:lnTo>
                    <a:pt x="0" y="65390"/>
                  </a:lnTo>
                  <a:lnTo>
                    <a:pt x="107159" y="99274"/>
                  </a:lnTo>
                  <a:lnTo>
                    <a:pt x="9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6817" y="5516146"/>
              <a:ext cx="9422130" cy="593725"/>
            </a:xfrm>
            <a:custGeom>
              <a:avLst/>
              <a:gdLst/>
              <a:ahLst/>
              <a:cxnLst/>
              <a:rect l="l" t="t" r="r" b="b"/>
              <a:pathLst>
                <a:path w="9422130" h="593725">
                  <a:moveTo>
                    <a:pt x="144451" y="0"/>
                  </a:moveTo>
                  <a:lnTo>
                    <a:pt x="9277047" y="0"/>
                  </a:lnTo>
                  <a:lnTo>
                    <a:pt x="9305790" y="110"/>
                  </a:lnTo>
                  <a:lnTo>
                    <a:pt x="9347387" y="2986"/>
                  </a:lnTo>
                  <a:lnTo>
                    <a:pt x="9393953" y="27545"/>
                  </a:lnTo>
                  <a:lnTo>
                    <a:pt x="9418513" y="74111"/>
                  </a:lnTo>
                  <a:lnTo>
                    <a:pt x="9421392" y="115705"/>
                  </a:lnTo>
                  <a:lnTo>
                    <a:pt x="9421503" y="144451"/>
                  </a:lnTo>
                  <a:lnTo>
                    <a:pt x="9421503" y="448687"/>
                  </a:lnTo>
                  <a:lnTo>
                    <a:pt x="9420617" y="500613"/>
                  </a:lnTo>
                  <a:lnTo>
                    <a:pt x="9405884" y="550744"/>
                  </a:lnTo>
                  <a:lnTo>
                    <a:pt x="9361830" y="586059"/>
                  </a:lnTo>
                  <a:lnTo>
                    <a:pt x="9305790" y="593027"/>
                  </a:lnTo>
                  <a:lnTo>
                    <a:pt x="9277047" y="593137"/>
                  </a:lnTo>
                  <a:lnTo>
                    <a:pt x="144451" y="593137"/>
                  </a:lnTo>
                  <a:lnTo>
                    <a:pt x="92524" y="592253"/>
                  </a:lnTo>
                  <a:lnTo>
                    <a:pt x="42394" y="577526"/>
                  </a:lnTo>
                  <a:lnTo>
                    <a:pt x="7078" y="533465"/>
                  </a:lnTo>
                  <a:lnTo>
                    <a:pt x="110" y="477432"/>
                  </a:lnTo>
                  <a:lnTo>
                    <a:pt x="0" y="448687"/>
                  </a:lnTo>
                  <a:lnTo>
                    <a:pt x="0" y="144451"/>
                  </a:lnTo>
                  <a:lnTo>
                    <a:pt x="884" y="92524"/>
                  </a:lnTo>
                  <a:lnTo>
                    <a:pt x="15612" y="42394"/>
                  </a:lnTo>
                  <a:lnTo>
                    <a:pt x="59672" y="7078"/>
                  </a:lnTo>
                  <a:lnTo>
                    <a:pt x="115705" y="110"/>
                  </a:lnTo>
                  <a:lnTo>
                    <a:pt x="144451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1075967" y="2477600"/>
            <a:ext cx="8325484" cy="4702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9400"/>
              </a:lnSpc>
              <a:spcBef>
                <a:spcPts val="95"/>
              </a:spcBef>
            </a:pP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Pass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number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644E"/>
                </a:solidFill>
                <a:latin typeface="Verdana"/>
                <a:cs typeface="Verdana"/>
              </a:rPr>
              <a:t>epochs  </a:t>
            </a:r>
            <a:r>
              <a:rPr sz="2450" spc="-180" dirty="0">
                <a:solidFill>
                  <a:srgbClr val="FFFFFF"/>
                </a:solidFill>
                <a:latin typeface="Verdana"/>
                <a:cs typeface="Verdana"/>
              </a:rPr>
              <a:t>(e.g.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95" dirty="0">
                <a:solidFill>
                  <a:srgbClr val="FFFFFF"/>
                </a:solidFill>
                <a:latin typeface="Verdana"/>
                <a:cs typeface="Verdana"/>
              </a:rPr>
              <a:t>100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95" dirty="0">
                <a:solidFill>
                  <a:srgbClr val="FFFFFF"/>
                </a:solidFill>
                <a:latin typeface="Verdana"/>
                <a:cs typeface="Verdana"/>
              </a:rPr>
              <a:t>100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passes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data)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Verdana"/>
              <a:cs typeface="Verdana"/>
            </a:endParaRPr>
          </a:p>
          <a:p>
            <a:pPr marL="357505">
              <a:lnSpc>
                <a:spcPct val="100000"/>
              </a:lnSpc>
            </a:pP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Pass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through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model,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perform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2450">
              <a:latin typeface="Verdana"/>
              <a:cs typeface="Verdana"/>
            </a:endParaRPr>
          </a:p>
          <a:p>
            <a:pPr marL="450215">
              <a:lnSpc>
                <a:spcPct val="100000"/>
              </a:lnSpc>
              <a:spcBef>
                <a:spcPts val="275"/>
              </a:spcBef>
            </a:pPr>
            <a:r>
              <a:rPr sz="2450" spc="10" dirty="0">
                <a:solidFill>
                  <a:srgbClr val="61D836"/>
                </a:solidFill>
                <a:latin typeface="Andale Mono"/>
                <a:cs typeface="Andale Mono"/>
              </a:rPr>
              <a:t>forward()</a:t>
            </a:r>
            <a:r>
              <a:rPr sz="2450" spc="-950" dirty="0">
                <a:solidFill>
                  <a:srgbClr val="61D836"/>
                </a:solidFill>
                <a:latin typeface="Andale Mono"/>
                <a:cs typeface="Andale Mono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method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located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within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object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Verdana"/>
              <a:cs typeface="Verdana"/>
            </a:endParaRPr>
          </a:p>
          <a:p>
            <a:pPr marL="629920" marR="622300" algn="ctr">
              <a:lnSpc>
                <a:spcPct val="109400"/>
              </a:lnSpc>
            </a:pPr>
            <a:r>
              <a:rPr sz="2450" spc="-30" dirty="0">
                <a:solidFill>
                  <a:srgbClr val="00A2FF"/>
                </a:solidFill>
                <a:latin typeface="Verdana"/>
                <a:cs typeface="Verdana"/>
              </a:rPr>
              <a:t>Calculate</a:t>
            </a:r>
            <a:r>
              <a:rPr sz="2450" spc="-335" dirty="0">
                <a:solidFill>
                  <a:srgbClr val="00A2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00A2FF"/>
                </a:solidFill>
                <a:latin typeface="Verdana"/>
                <a:cs typeface="Verdana"/>
              </a:rPr>
              <a:t>the</a:t>
            </a:r>
            <a:r>
              <a:rPr sz="2450" spc="-330" dirty="0">
                <a:solidFill>
                  <a:srgbClr val="00A2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00A2FF"/>
                </a:solidFill>
                <a:latin typeface="Verdana"/>
                <a:cs typeface="Verdana"/>
              </a:rPr>
              <a:t>loss</a:t>
            </a:r>
            <a:r>
              <a:rPr sz="2450" spc="-330" dirty="0">
                <a:solidFill>
                  <a:srgbClr val="00A2FF"/>
                </a:solidFill>
                <a:latin typeface="Verdana"/>
                <a:cs typeface="Verdana"/>
              </a:rPr>
              <a:t> </a:t>
            </a:r>
            <a:r>
              <a:rPr sz="2450" spc="-95" dirty="0">
                <a:solidFill>
                  <a:srgbClr val="00A2FF"/>
                </a:solidFill>
                <a:latin typeface="Verdana"/>
                <a:cs typeface="Verdana"/>
              </a:rPr>
              <a:t>value</a:t>
            </a:r>
            <a:r>
              <a:rPr sz="2450" spc="-330" dirty="0">
                <a:solidFill>
                  <a:srgbClr val="00A2FF"/>
                </a:solidFill>
                <a:latin typeface="Verdana"/>
                <a:cs typeface="Verdana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(how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wrong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model’s 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predictions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30" dirty="0">
                <a:solidFill>
                  <a:srgbClr val="FFFFFF"/>
                </a:solidFill>
                <a:latin typeface="Verdana"/>
                <a:cs typeface="Verdana"/>
              </a:rPr>
              <a:t>are)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Verdana"/>
              <a:cs typeface="Verdana"/>
            </a:endParaRPr>
          </a:p>
          <a:p>
            <a:pPr marL="682625" marR="19050" indent="-145415">
              <a:lnSpc>
                <a:spcPct val="109400"/>
              </a:lnSpc>
            </a:pPr>
            <a:r>
              <a:rPr sz="2450" spc="-60" dirty="0">
                <a:solidFill>
                  <a:srgbClr val="FAE232"/>
                </a:solidFill>
                <a:latin typeface="Verdana"/>
                <a:cs typeface="Verdana"/>
              </a:rPr>
              <a:t>Zero</a:t>
            </a:r>
            <a:r>
              <a:rPr sz="2450" spc="-33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AE232"/>
                </a:solidFill>
                <a:latin typeface="Verdana"/>
                <a:cs typeface="Verdana"/>
              </a:rPr>
              <a:t>the</a:t>
            </a:r>
            <a:r>
              <a:rPr sz="2450" spc="-33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AE232"/>
                </a:solidFill>
                <a:latin typeface="Verdana"/>
                <a:cs typeface="Verdana"/>
              </a:rPr>
              <a:t>optimizer</a:t>
            </a:r>
            <a:r>
              <a:rPr sz="2450" spc="-325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FAE232"/>
                </a:solidFill>
                <a:latin typeface="Verdana"/>
                <a:cs typeface="Verdana"/>
              </a:rPr>
              <a:t>gradients</a:t>
            </a:r>
            <a:r>
              <a:rPr sz="2450" spc="-330" dirty="0">
                <a:solidFill>
                  <a:srgbClr val="FAE232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(they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accumulate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Verdana"/>
                <a:cs typeface="Verdana"/>
              </a:rPr>
              <a:t>every 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epoch,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zero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start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fresh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forward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Verdana"/>
                <a:cs typeface="Verdana"/>
              </a:rPr>
              <a:t>pass)</a:t>
            </a:r>
            <a:endParaRPr sz="245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55697" y="5564458"/>
            <a:ext cx="10688320" cy="3993515"/>
            <a:chOff x="955697" y="5564458"/>
            <a:chExt cx="10688320" cy="3993515"/>
          </a:xfrm>
        </p:grpSpPr>
        <p:sp>
          <p:nvSpPr>
            <p:cNvPr id="17" name="object 17"/>
            <p:cNvSpPr/>
            <p:nvPr/>
          </p:nvSpPr>
          <p:spPr>
            <a:xfrm>
              <a:off x="10607951" y="5574929"/>
              <a:ext cx="1025525" cy="122555"/>
            </a:xfrm>
            <a:custGeom>
              <a:avLst/>
              <a:gdLst/>
              <a:ahLst/>
              <a:cxnLst/>
              <a:rect l="l" t="t" r="r" b="b"/>
              <a:pathLst>
                <a:path w="1025525" h="122554">
                  <a:moveTo>
                    <a:pt x="1025201" y="0"/>
                  </a:moveTo>
                  <a:lnTo>
                    <a:pt x="10398" y="120990"/>
                  </a:lnTo>
                  <a:lnTo>
                    <a:pt x="0" y="12223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518527" y="5646016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93819" y="0"/>
                  </a:moveTo>
                  <a:lnTo>
                    <a:pt x="0" y="61809"/>
                  </a:lnTo>
                  <a:lnTo>
                    <a:pt x="105755" y="99808"/>
                  </a:lnTo>
                  <a:lnTo>
                    <a:pt x="938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81874" y="6865455"/>
              <a:ext cx="4568825" cy="617855"/>
            </a:xfrm>
            <a:custGeom>
              <a:avLst/>
              <a:gdLst/>
              <a:ahLst/>
              <a:cxnLst/>
              <a:rect l="l" t="t" r="r" b="b"/>
              <a:pathLst>
                <a:path w="4568825" h="617854">
                  <a:moveTo>
                    <a:pt x="188535" y="0"/>
                  </a:moveTo>
                  <a:lnTo>
                    <a:pt x="4379761" y="0"/>
                  </a:lnTo>
                  <a:lnTo>
                    <a:pt x="4417280" y="144"/>
                  </a:lnTo>
                  <a:lnTo>
                    <a:pt x="4471570" y="3897"/>
                  </a:lnTo>
                  <a:lnTo>
                    <a:pt x="4512965" y="20377"/>
                  </a:lnTo>
                  <a:lnTo>
                    <a:pt x="4547916" y="55332"/>
                  </a:lnTo>
                  <a:lnTo>
                    <a:pt x="4564400" y="96729"/>
                  </a:lnTo>
                  <a:lnTo>
                    <a:pt x="4568156" y="151018"/>
                  </a:lnTo>
                  <a:lnTo>
                    <a:pt x="4568300" y="188535"/>
                  </a:lnTo>
                  <a:lnTo>
                    <a:pt x="4568300" y="429221"/>
                  </a:lnTo>
                  <a:lnTo>
                    <a:pt x="4567144" y="496995"/>
                  </a:lnTo>
                  <a:lnTo>
                    <a:pt x="4559054" y="539872"/>
                  </a:lnTo>
                  <a:lnTo>
                    <a:pt x="4532342" y="581804"/>
                  </a:lnTo>
                  <a:lnTo>
                    <a:pt x="4490418" y="608517"/>
                  </a:lnTo>
                  <a:lnTo>
                    <a:pt x="4447537" y="616602"/>
                  </a:lnTo>
                  <a:lnTo>
                    <a:pt x="4379761" y="617757"/>
                  </a:lnTo>
                  <a:lnTo>
                    <a:pt x="188535" y="617757"/>
                  </a:lnTo>
                  <a:lnTo>
                    <a:pt x="120762" y="616602"/>
                  </a:lnTo>
                  <a:lnTo>
                    <a:pt x="77884" y="608517"/>
                  </a:lnTo>
                  <a:lnTo>
                    <a:pt x="35952" y="581804"/>
                  </a:lnTo>
                  <a:lnTo>
                    <a:pt x="9239" y="539872"/>
                  </a:lnTo>
                  <a:lnTo>
                    <a:pt x="1154" y="496995"/>
                  </a:lnTo>
                  <a:lnTo>
                    <a:pt x="0" y="429221"/>
                  </a:lnTo>
                  <a:lnTo>
                    <a:pt x="0" y="188535"/>
                  </a:lnTo>
                  <a:lnTo>
                    <a:pt x="1154" y="120762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2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68361" y="7198163"/>
              <a:ext cx="5225415" cy="828675"/>
            </a:xfrm>
            <a:custGeom>
              <a:avLst/>
              <a:gdLst/>
              <a:ahLst/>
              <a:cxnLst/>
              <a:rect l="l" t="t" r="r" b="b"/>
              <a:pathLst>
                <a:path w="5225415" h="828675">
                  <a:moveTo>
                    <a:pt x="5225230" y="828314"/>
                  </a:moveTo>
                  <a:lnTo>
                    <a:pt x="10341" y="1639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79376" y="7150159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4" h="99695">
                  <a:moveTo>
                    <a:pt x="107148" y="0"/>
                  </a:moveTo>
                  <a:lnTo>
                    <a:pt x="0" y="33904"/>
                  </a:lnTo>
                  <a:lnTo>
                    <a:pt x="91410" y="99284"/>
                  </a:lnTo>
                  <a:lnTo>
                    <a:pt x="1071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81874" y="7571675"/>
              <a:ext cx="5664835" cy="593725"/>
            </a:xfrm>
            <a:custGeom>
              <a:avLst/>
              <a:gdLst/>
              <a:ahLst/>
              <a:cxnLst/>
              <a:rect l="l" t="t" r="r" b="b"/>
              <a:pathLst>
                <a:path w="5664834" h="593725">
                  <a:moveTo>
                    <a:pt x="188535" y="0"/>
                  </a:moveTo>
                  <a:lnTo>
                    <a:pt x="5475854" y="0"/>
                  </a:lnTo>
                  <a:lnTo>
                    <a:pt x="5513373" y="144"/>
                  </a:lnTo>
                  <a:lnTo>
                    <a:pt x="5567662" y="3897"/>
                  </a:lnTo>
                  <a:lnTo>
                    <a:pt x="5609063" y="20377"/>
                  </a:lnTo>
                  <a:lnTo>
                    <a:pt x="5644019" y="55332"/>
                  </a:lnTo>
                  <a:lnTo>
                    <a:pt x="5660496" y="96729"/>
                  </a:lnTo>
                  <a:lnTo>
                    <a:pt x="5664248" y="151018"/>
                  </a:lnTo>
                  <a:lnTo>
                    <a:pt x="5664392" y="188535"/>
                  </a:lnTo>
                  <a:lnTo>
                    <a:pt x="5664392" y="404602"/>
                  </a:lnTo>
                  <a:lnTo>
                    <a:pt x="5663238" y="472376"/>
                  </a:lnTo>
                  <a:lnTo>
                    <a:pt x="5655157" y="515254"/>
                  </a:lnTo>
                  <a:lnTo>
                    <a:pt x="5628443" y="557185"/>
                  </a:lnTo>
                  <a:lnTo>
                    <a:pt x="5586510" y="583899"/>
                  </a:lnTo>
                  <a:lnTo>
                    <a:pt x="5543629" y="591983"/>
                  </a:lnTo>
                  <a:lnTo>
                    <a:pt x="5475854" y="593137"/>
                  </a:lnTo>
                  <a:lnTo>
                    <a:pt x="188535" y="593137"/>
                  </a:lnTo>
                  <a:lnTo>
                    <a:pt x="120762" y="591983"/>
                  </a:lnTo>
                  <a:lnTo>
                    <a:pt x="77884" y="583899"/>
                  </a:lnTo>
                  <a:lnTo>
                    <a:pt x="35952" y="557185"/>
                  </a:lnTo>
                  <a:lnTo>
                    <a:pt x="9239" y="515254"/>
                  </a:lnTo>
                  <a:lnTo>
                    <a:pt x="1154" y="472376"/>
                  </a:lnTo>
                  <a:lnTo>
                    <a:pt x="0" y="404602"/>
                  </a:lnTo>
                  <a:lnTo>
                    <a:pt x="0" y="188535"/>
                  </a:lnTo>
                  <a:lnTo>
                    <a:pt x="1154" y="120762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2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853362" y="7900903"/>
              <a:ext cx="4231640" cy="1646555"/>
            </a:xfrm>
            <a:custGeom>
              <a:avLst/>
              <a:gdLst/>
              <a:ahLst/>
              <a:cxnLst/>
              <a:rect l="l" t="t" r="r" b="b"/>
              <a:pathLst>
                <a:path w="4231640" h="1646554">
                  <a:moveTo>
                    <a:pt x="4231430" y="1646261"/>
                  </a:moveTo>
                  <a:lnTo>
                    <a:pt x="9758" y="3796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769448" y="7857855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5" h="93979">
                  <a:moveTo>
                    <a:pt x="111902" y="0"/>
                  </a:moveTo>
                  <a:lnTo>
                    <a:pt x="0" y="10397"/>
                  </a:lnTo>
                  <a:lnTo>
                    <a:pt x="75453" y="93683"/>
                  </a:lnTo>
                  <a:lnTo>
                    <a:pt x="111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201094" y="7581141"/>
            <a:ext cx="8586470" cy="2363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 marR="232410" algn="ctr">
              <a:lnSpc>
                <a:spcPct val="109400"/>
              </a:lnSpc>
              <a:spcBef>
                <a:spcPts val="95"/>
              </a:spcBef>
            </a:pP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Perform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EF5FA7"/>
                </a:solidFill>
                <a:latin typeface="Verdana"/>
                <a:cs typeface="Verdana"/>
              </a:rPr>
              <a:t>backpropagation</a:t>
            </a:r>
            <a:r>
              <a:rPr sz="2450" spc="-330" dirty="0">
                <a:solidFill>
                  <a:srgbClr val="EF5FA7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loss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function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(compute 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gradient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450" spc="-80" dirty="0">
                <a:solidFill>
                  <a:srgbClr val="FFFFFF"/>
                </a:solidFill>
                <a:latin typeface="Verdana"/>
                <a:cs typeface="Verdana"/>
              </a:rPr>
              <a:t>every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parameter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with  </a:t>
            </a:r>
            <a:r>
              <a:rPr sz="2450" spc="-5" dirty="0">
                <a:solidFill>
                  <a:srgbClr val="FFFFFF"/>
                </a:solidFill>
                <a:latin typeface="Andale Mono"/>
                <a:cs typeface="Andale Mono"/>
              </a:rPr>
              <a:t>requires_grad=True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2450">
              <a:latin typeface="Verdana"/>
              <a:cs typeface="Verdana"/>
            </a:endParaRPr>
          </a:p>
          <a:p>
            <a:pPr marL="36195" marR="5080" indent="-24130">
              <a:lnSpc>
                <a:spcPct val="109400"/>
              </a:lnSpc>
              <a:spcBef>
                <a:spcPts val="2330"/>
              </a:spcBef>
            </a:pPr>
            <a:r>
              <a:rPr sz="2450" spc="-55" dirty="0">
                <a:solidFill>
                  <a:srgbClr val="16E7CF"/>
                </a:solidFill>
                <a:latin typeface="Verdana"/>
                <a:cs typeface="Verdana"/>
              </a:rPr>
              <a:t>Step</a:t>
            </a:r>
            <a:r>
              <a:rPr sz="2450" spc="-330" dirty="0">
                <a:solidFill>
                  <a:srgbClr val="16E7C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16E7CF"/>
                </a:solidFill>
                <a:latin typeface="Verdana"/>
                <a:cs typeface="Verdana"/>
              </a:rPr>
              <a:t>the</a:t>
            </a:r>
            <a:r>
              <a:rPr sz="2450" spc="-325" dirty="0">
                <a:solidFill>
                  <a:srgbClr val="16E7C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16E7CF"/>
                </a:solidFill>
                <a:latin typeface="Verdana"/>
                <a:cs typeface="Verdana"/>
              </a:rPr>
              <a:t>optimizer</a:t>
            </a:r>
            <a:r>
              <a:rPr sz="2450" spc="-325" dirty="0">
                <a:solidFill>
                  <a:srgbClr val="16E7C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update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model’s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parameters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with 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respect</a:t>
            </a:r>
            <a:r>
              <a:rPr sz="24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gradients</a:t>
            </a:r>
            <a:r>
              <a:rPr sz="24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calculated</a:t>
            </a:r>
            <a:r>
              <a:rPr sz="24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4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Andale Mono"/>
                <a:cs typeface="Andale Mono"/>
              </a:rPr>
              <a:t>loss.backward()</a:t>
            </a:r>
            <a:endParaRPr sz="2450">
              <a:latin typeface="Andale Mono"/>
              <a:cs typeface="Andale Mon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4827" y="8311832"/>
            <a:ext cx="62534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Note: </a:t>
            </a:r>
            <a:r>
              <a:rPr sz="2450" b="1" spc="5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450" b="1" spc="-36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turned 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253" y="96092"/>
            <a:ext cx="1124013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5" dirty="0"/>
              <a:t>PyTorch</a:t>
            </a:r>
            <a:r>
              <a:rPr spc="-1720" dirty="0"/>
              <a:t> </a:t>
            </a:r>
            <a:r>
              <a:rPr spc="-260" dirty="0"/>
              <a:t>testing</a:t>
            </a:r>
            <a:r>
              <a:rPr spc="-1714" dirty="0"/>
              <a:t> </a:t>
            </a:r>
            <a:r>
              <a:rPr spc="-145" dirty="0"/>
              <a:t>loop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6367" y="2203660"/>
            <a:ext cx="11118850" cy="7379970"/>
            <a:chOff x="356367" y="2203660"/>
            <a:chExt cx="11118850" cy="7379970"/>
          </a:xfrm>
        </p:grpSpPr>
        <p:sp>
          <p:nvSpPr>
            <p:cNvPr id="4" name="object 4"/>
            <p:cNvSpPr/>
            <p:nvPr/>
          </p:nvSpPr>
          <p:spPr>
            <a:xfrm>
              <a:off x="356367" y="2203660"/>
              <a:ext cx="10102006" cy="737968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4444" y="2782794"/>
              <a:ext cx="5664835" cy="1054735"/>
            </a:xfrm>
            <a:custGeom>
              <a:avLst/>
              <a:gdLst/>
              <a:ahLst/>
              <a:cxnLst/>
              <a:rect l="l" t="t" r="r" b="b"/>
              <a:pathLst>
                <a:path w="5664835" h="1054735">
                  <a:moveTo>
                    <a:pt x="246333" y="0"/>
                  </a:moveTo>
                  <a:lnTo>
                    <a:pt x="5418065" y="0"/>
                  </a:lnTo>
                  <a:lnTo>
                    <a:pt x="5467081" y="188"/>
                  </a:lnTo>
                  <a:lnTo>
                    <a:pt x="5506611" y="1508"/>
                  </a:lnTo>
                  <a:lnTo>
                    <a:pt x="5562636" y="12071"/>
                  </a:lnTo>
                  <a:lnTo>
                    <a:pt x="5617420" y="46974"/>
                  </a:lnTo>
                  <a:lnTo>
                    <a:pt x="5652320" y="101760"/>
                  </a:lnTo>
                  <a:lnTo>
                    <a:pt x="5662883" y="157782"/>
                  </a:lnTo>
                  <a:lnTo>
                    <a:pt x="5664204" y="197314"/>
                  </a:lnTo>
                  <a:lnTo>
                    <a:pt x="5664392" y="246333"/>
                  </a:lnTo>
                  <a:lnTo>
                    <a:pt x="5664392" y="807971"/>
                  </a:lnTo>
                  <a:lnTo>
                    <a:pt x="5664204" y="856990"/>
                  </a:lnTo>
                  <a:lnTo>
                    <a:pt x="5662883" y="896522"/>
                  </a:lnTo>
                  <a:lnTo>
                    <a:pt x="5652320" y="952543"/>
                  </a:lnTo>
                  <a:lnTo>
                    <a:pt x="5617420" y="1007330"/>
                  </a:lnTo>
                  <a:lnTo>
                    <a:pt x="5562636" y="1042233"/>
                  </a:lnTo>
                  <a:lnTo>
                    <a:pt x="5506611" y="1052794"/>
                  </a:lnTo>
                  <a:lnTo>
                    <a:pt x="5467081" y="1054114"/>
                  </a:lnTo>
                  <a:lnTo>
                    <a:pt x="5418065" y="1054302"/>
                  </a:lnTo>
                  <a:lnTo>
                    <a:pt x="246333" y="1054302"/>
                  </a:lnTo>
                  <a:lnTo>
                    <a:pt x="197314" y="1054114"/>
                  </a:lnTo>
                  <a:lnTo>
                    <a:pt x="157782" y="1052794"/>
                  </a:lnTo>
                  <a:lnTo>
                    <a:pt x="101760" y="1042233"/>
                  </a:lnTo>
                  <a:lnTo>
                    <a:pt x="46974" y="1007330"/>
                  </a:lnTo>
                  <a:lnTo>
                    <a:pt x="12071" y="952543"/>
                  </a:lnTo>
                  <a:lnTo>
                    <a:pt x="1508" y="896522"/>
                  </a:lnTo>
                  <a:lnTo>
                    <a:pt x="188" y="856990"/>
                  </a:lnTo>
                  <a:lnTo>
                    <a:pt x="0" y="807971"/>
                  </a:lnTo>
                  <a:lnTo>
                    <a:pt x="0" y="246333"/>
                  </a:lnTo>
                  <a:lnTo>
                    <a:pt x="188" y="197314"/>
                  </a:lnTo>
                  <a:lnTo>
                    <a:pt x="1508" y="157782"/>
                  </a:lnTo>
                  <a:lnTo>
                    <a:pt x="12071" y="101760"/>
                  </a:lnTo>
                  <a:lnTo>
                    <a:pt x="46974" y="46974"/>
                  </a:lnTo>
                  <a:lnTo>
                    <a:pt x="101760" y="12071"/>
                  </a:lnTo>
                  <a:lnTo>
                    <a:pt x="157782" y="1508"/>
                  </a:lnTo>
                  <a:lnTo>
                    <a:pt x="197314" y="188"/>
                  </a:lnTo>
                  <a:lnTo>
                    <a:pt x="246333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615766" y="2693739"/>
              <a:ext cx="4639945" cy="588645"/>
            </a:xfrm>
            <a:custGeom>
              <a:avLst/>
              <a:gdLst/>
              <a:ahLst/>
              <a:cxnLst/>
              <a:rect l="l" t="t" r="r" b="b"/>
              <a:pathLst>
                <a:path w="4639945" h="588645">
                  <a:moveTo>
                    <a:pt x="4639388" y="0"/>
                  </a:moveTo>
                  <a:lnTo>
                    <a:pt x="10387" y="587043"/>
                  </a:lnTo>
                  <a:lnTo>
                    <a:pt x="0" y="58836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526450" y="3230917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93400" y="0"/>
                  </a:moveTo>
                  <a:lnTo>
                    <a:pt x="0" y="62511"/>
                  </a:lnTo>
                  <a:lnTo>
                    <a:pt x="106049" y="99724"/>
                  </a:lnTo>
                  <a:lnTo>
                    <a:pt x="93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52492" y="6085312"/>
              <a:ext cx="4312285" cy="1767205"/>
            </a:xfrm>
            <a:custGeom>
              <a:avLst/>
              <a:gdLst/>
              <a:ahLst/>
              <a:cxnLst/>
              <a:rect l="l" t="t" r="r" b="b"/>
              <a:pathLst>
                <a:path w="4312285" h="1767204">
                  <a:moveTo>
                    <a:pt x="188535" y="0"/>
                  </a:moveTo>
                  <a:lnTo>
                    <a:pt x="4123644" y="0"/>
                  </a:lnTo>
                  <a:lnTo>
                    <a:pt x="4161162" y="144"/>
                  </a:lnTo>
                  <a:lnTo>
                    <a:pt x="4215452" y="3897"/>
                  </a:lnTo>
                  <a:lnTo>
                    <a:pt x="4256847" y="20377"/>
                  </a:lnTo>
                  <a:lnTo>
                    <a:pt x="4291798" y="55332"/>
                  </a:lnTo>
                  <a:lnTo>
                    <a:pt x="4308282" y="96729"/>
                  </a:lnTo>
                  <a:lnTo>
                    <a:pt x="4312038" y="151018"/>
                  </a:lnTo>
                  <a:lnTo>
                    <a:pt x="4312182" y="188535"/>
                  </a:lnTo>
                  <a:lnTo>
                    <a:pt x="4312182" y="1578046"/>
                  </a:lnTo>
                  <a:lnTo>
                    <a:pt x="4311027" y="1645821"/>
                  </a:lnTo>
                  <a:lnTo>
                    <a:pt x="4302937" y="1688702"/>
                  </a:lnTo>
                  <a:lnTo>
                    <a:pt x="4276224" y="1730626"/>
                  </a:lnTo>
                  <a:lnTo>
                    <a:pt x="4234300" y="1757339"/>
                  </a:lnTo>
                  <a:lnTo>
                    <a:pt x="4191419" y="1765429"/>
                  </a:lnTo>
                  <a:lnTo>
                    <a:pt x="4123644" y="1766584"/>
                  </a:lnTo>
                  <a:lnTo>
                    <a:pt x="188535" y="1766584"/>
                  </a:lnTo>
                  <a:lnTo>
                    <a:pt x="120762" y="1765429"/>
                  </a:lnTo>
                  <a:lnTo>
                    <a:pt x="77884" y="1757339"/>
                  </a:lnTo>
                  <a:lnTo>
                    <a:pt x="35952" y="1730626"/>
                  </a:lnTo>
                  <a:lnTo>
                    <a:pt x="9239" y="1688702"/>
                  </a:lnTo>
                  <a:lnTo>
                    <a:pt x="1154" y="1645821"/>
                  </a:lnTo>
                  <a:lnTo>
                    <a:pt x="0" y="1578046"/>
                  </a:lnTo>
                  <a:lnTo>
                    <a:pt x="0" y="188535"/>
                  </a:lnTo>
                  <a:lnTo>
                    <a:pt x="1154" y="120762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2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36523" y="6754579"/>
              <a:ext cx="6023610" cy="83185"/>
            </a:xfrm>
            <a:custGeom>
              <a:avLst/>
              <a:gdLst/>
              <a:ahLst/>
              <a:cxnLst/>
              <a:rect l="l" t="t" r="r" b="b"/>
              <a:pathLst>
                <a:path w="6023609" h="83184">
                  <a:moveTo>
                    <a:pt x="6023349" y="0"/>
                  </a:moveTo>
                  <a:lnTo>
                    <a:pt x="10469" y="82766"/>
                  </a:lnTo>
                  <a:lnTo>
                    <a:pt x="0" y="8291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46435" y="6787091"/>
              <a:ext cx="101600" cy="100965"/>
            </a:xfrm>
            <a:custGeom>
              <a:avLst/>
              <a:gdLst/>
              <a:ahLst/>
              <a:cxnLst/>
              <a:rect l="l" t="t" r="r" b="b"/>
              <a:pathLst>
                <a:path w="101600" h="100965">
                  <a:moveTo>
                    <a:pt x="99818" y="0"/>
                  </a:moveTo>
                  <a:lnTo>
                    <a:pt x="0" y="51642"/>
                  </a:lnTo>
                  <a:lnTo>
                    <a:pt x="101201" y="100510"/>
                  </a:lnTo>
                  <a:lnTo>
                    <a:pt x="99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5690" y="7162650"/>
              <a:ext cx="4018915" cy="593725"/>
            </a:xfrm>
            <a:custGeom>
              <a:avLst/>
              <a:gdLst/>
              <a:ahLst/>
              <a:cxnLst/>
              <a:rect l="l" t="t" r="r" b="b"/>
              <a:pathLst>
                <a:path w="4018915" h="593725">
                  <a:moveTo>
                    <a:pt x="181022" y="0"/>
                  </a:moveTo>
                  <a:lnTo>
                    <a:pt x="3837621" y="0"/>
                  </a:lnTo>
                  <a:lnTo>
                    <a:pt x="3873642" y="138"/>
                  </a:lnTo>
                  <a:lnTo>
                    <a:pt x="3925766" y="3742"/>
                  </a:lnTo>
                  <a:lnTo>
                    <a:pt x="3965515" y="19565"/>
                  </a:lnTo>
                  <a:lnTo>
                    <a:pt x="3999078" y="53127"/>
                  </a:lnTo>
                  <a:lnTo>
                    <a:pt x="4014900" y="92875"/>
                  </a:lnTo>
                  <a:lnTo>
                    <a:pt x="4018503" y="145000"/>
                  </a:lnTo>
                  <a:lnTo>
                    <a:pt x="4018642" y="181022"/>
                  </a:lnTo>
                  <a:lnTo>
                    <a:pt x="4018642" y="412116"/>
                  </a:lnTo>
                  <a:lnTo>
                    <a:pt x="4017533" y="477189"/>
                  </a:lnTo>
                  <a:lnTo>
                    <a:pt x="4009773" y="518358"/>
                  </a:lnTo>
                  <a:lnTo>
                    <a:pt x="3984123" y="558618"/>
                  </a:lnTo>
                  <a:lnTo>
                    <a:pt x="3943858" y="584267"/>
                  </a:lnTo>
                  <a:lnTo>
                    <a:pt x="3902692" y="592029"/>
                  </a:lnTo>
                  <a:lnTo>
                    <a:pt x="3837621" y="593137"/>
                  </a:lnTo>
                  <a:lnTo>
                    <a:pt x="181022" y="593137"/>
                  </a:lnTo>
                  <a:lnTo>
                    <a:pt x="115949" y="592029"/>
                  </a:lnTo>
                  <a:lnTo>
                    <a:pt x="74780" y="584267"/>
                  </a:lnTo>
                  <a:lnTo>
                    <a:pt x="34519" y="558618"/>
                  </a:lnTo>
                  <a:lnTo>
                    <a:pt x="8870" y="518358"/>
                  </a:lnTo>
                  <a:lnTo>
                    <a:pt x="1108" y="477189"/>
                  </a:lnTo>
                  <a:lnTo>
                    <a:pt x="0" y="412116"/>
                  </a:lnTo>
                  <a:lnTo>
                    <a:pt x="0" y="181022"/>
                  </a:lnTo>
                  <a:lnTo>
                    <a:pt x="1108" y="115949"/>
                  </a:lnTo>
                  <a:lnTo>
                    <a:pt x="8870" y="74780"/>
                  </a:lnTo>
                  <a:lnTo>
                    <a:pt x="34519" y="34519"/>
                  </a:lnTo>
                  <a:lnTo>
                    <a:pt x="74780" y="8870"/>
                  </a:lnTo>
                  <a:lnTo>
                    <a:pt x="115949" y="1108"/>
                  </a:lnTo>
                  <a:lnTo>
                    <a:pt x="181022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03599" y="4095089"/>
              <a:ext cx="5961380" cy="1424940"/>
            </a:xfrm>
            <a:custGeom>
              <a:avLst/>
              <a:gdLst/>
              <a:ahLst/>
              <a:cxnLst/>
              <a:rect l="l" t="t" r="r" b="b"/>
              <a:pathLst>
                <a:path w="5961380" h="1424939">
                  <a:moveTo>
                    <a:pt x="5960972" y="0"/>
                  </a:moveTo>
                  <a:lnTo>
                    <a:pt x="10184" y="1421978"/>
                  </a:lnTo>
                  <a:lnTo>
                    <a:pt x="0" y="142441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16054" y="5468179"/>
              <a:ext cx="109855" cy="97790"/>
            </a:xfrm>
            <a:custGeom>
              <a:avLst/>
              <a:gdLst/>
              <a:ahLst/>
              <a:cxnLst/>
              <a:rect l="l" t="t" r="r" b="b"/>
              <a:pathLst>
                <a:path w="109854" h="97789">
                  <a:moveTo>
                    <a:pt x="86081" y="0"/>
                  </a:moveTo>
                  <a:lnTo>
                    <a:pt x="0" y="72249"/>
                  </a:lnTo>
                  <a:lnTo>
                    <a:pt x="109441" y="97766"/>
                  </a:lnTo>
                  <a:lnTo>
                    <a:pt x="860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70617" y="5444692"/>
              <a:ext cx="3799204" cy="506095"/>
            </a:xfrm>
            <a:custGeom>
              <a:avLst/>
              <a:gdLst/>
              <a:ahLst/>
              <a:cxnLst/>
              <a:rect l="l" t="t" r="r" b="b"/>
              <a:pathLst>
                <a:path w="3799204" h="506095">
                  <a:moveTo>
                    <a:pt x="144451" y="0"/>
                  </a:moveTo>
                  <a:lnTo>
                    <a:pt x="3654150" y="0"/>
                  </a:lnTo>
                  <a:lnTo>
                    <a:pt x="3682893" y="110"/>
                  </a:lnTo>
                  <a:lnTo>
                    <a:pt x="3724485" y="2986"/>
                  </a:lnTo>
                  <a:lnTo>
                    <a:pt x="3771055" y="27545"/>
                  </a:lnTo>
                  <a:lnTo>
                    <a:pt x="3795610" y="74111"/>
                  </a:lnTo>
                  <a:lnTo>
                    <a:pt x="3798485" y="115705"/>
                  </a:lnTo>
                  <a:lnTo>
                    <a:pt x="3798596" y="144451"/>
                  </a:lnTo>
                  <a:lnTo>
                    <a:pt x="3798596" y="361243"/>
                  </a:lnTo>
                  <a:lnTo>
                    <a:pt x="3797711" y="413170"/>
                  </a:lnTo>
                  <a:lnTo>
                    <a:pt x="3782987" y="463300"/>
                  </a:lnTo>
                  <a:lnTo>
                    <a:pt x="3738922" y="498616"/>
                  </a:lnTo>
                  <a:lnTo>
                    <a:pt x="3682893" y="505583"/>
                  </a:lnTo>
                  <a:lnTo>
                    <a:pt x="3654150" y="505694"/>
                  </a:lnTo>
                  <a:lnTo>
                    <a:pt x="144451" y="505694"/>
                  </a:lnTo>
                  <a:lnTo>
                    <a:pt x="92524" y="504809"/>
                  </a:lnTo>
                  <a:lnTo>
                    <a:pt x="42394" y="490082"/>
                  </a:lnTo>
                  <a:lnTo>
                    <a:pt x="7078" y="446022"/>
                  </a:lnTo>
                  <a:lnTo>
                    <a:pt x="110" y="389988"/>
                  </a:lnTo>
                  <a:lnTo>
                    <a:pt x="0" y="361243"/>
                  </a:lnTo>
                  <a:lnTo>
                    <a:pt x="0" y="144451"/>
                  </a:lnTo>
                  <a:lnTo>
                    <a:pt x="884" y="92524"/>
                  </a:lnTo>
                  <a:lnTo>
                    <a:pt x="15612" y="42394"/>
                  </a:lnTo>
                  <a:lnTo>
                    <a:pt x="59672" y="7078"/>
                  </a:lnTo>
                  <a:lnTo>
                    <a:pt x="115705" y="110"/>
                  </a:lnTo>
                  <a:lnTo>
                    <a:pt x="144451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marR="181610" algn="ctr">
              <a:lnSpc>
                <a:spcPct val="109400"/>
              </a:lnSpc>
              <a:spcBef>
                <a:spcPts val="95"/>
              </a:spcBef>
            </a:pPr>
            <a:r>
              <a:rPr spc="-30" dirty="0"/>
              <a:t>Create</a:t>
            </a:r>
            <a:r>
              <a:rPr spc="-330" dirty="0"/>
              <a:t> </a:t>
            </a:r>
            <a:r>
              <a:rPr spc="-35" dirty="0"/>
              <a:t>empty</a:t>
            </a:r>
            <a:r>
              <a:rPr spc="-330" dirty="0"/>
              <a:t> </a:t>
            </a:r>
            <a:r>
              <a:rPr spc="-55" dirty="0"/>
              <a:t>lists</a:t>
            </a:r>
            <a:r>
              <a:rPr spc="-325" dirty="0"/>
              <a:t> </a:t>
            </a:r>
            <a:r>
              <a:rPr spc="5" dirty="0"/>
              <a:t>for</a:t>
            </a:r>
            <a:r>
              <a:rPr spc="-330" dirty="0"/>
              <a:t> </a:t>
            </a:r>
            <a:r>
              <a:rPr spc="-40" dirty="0"/>
              <a:t>storing</a:t>
            </a:r>
            <a:r>
              <a:rPr spc="-325" dirty="0"/>
              <a:t> </a:t>
            </a:r>
            <a:r>
              <a:rPr spc="-50" dirty="0"/>
              <a:t>useful</a:t>
            </a:r>
            <a:r>
              <a:rPr spc="-330" dirty="0"/>
              <a:t> </a:t>
            </a:r>
            <a:r>
              <a:rPr spc="-90" dirty="0"/>
              <a:t>values</a:t>
            </a:r>
            <a:r>
              <a:rPr spc="-325" dirty="0"/>
              <a:t> </a:t>
            </a:r>
            <a:r>
              <a:rPr spc="-70" dirty="0"/>
              <a:t>(helpful</a:t>
            </a:r>
            <a:r>
              <a:rPr spc="-330" dirty="0"/>
              <a:t> </a:t>
            </a:r>
            <a:r>
              <a:rPr spc="5" dirty="0"/>
              <a:t>for  </a:t>
            </a:r>
            <a:r>
              <a:rPr spc="-30" dirty="0"/>
              <a:t>tracking model</a:t>
            </a:r>
            <a:r>
              <a:rPr spc="-645" dirty="0"/>
              <a:t> </a:t>
            </a:r>
            <a:r>
              <a:rPr spc="-70" dirty="0"/>
              <a:t>progress)</a:t>
            </a:r>
          </a:p>
          <a:p>
            <a:pPr marL="34290" marR="26670" algn="ctr">
              <a:lnSpc>
                <a:spcPct val="109400"/>
              </a:lnSpc>
              <a:spcBef>
                <a:spcPts val="2415"/>
              </a:spcBef>
            </a:pPr>
            <a:r>
              <a:rPr spc="-100" dirty="0">
                <a:solidFill>
                  <a:srgbClr val="88FA4E"/>
                </a:solidFill>
              </a:rPr>
              <a:t>Tell</a:t>
            </a:r>
            <a:r>
              <a:rPr spc="-340" dirty="0">
                <a:solidFill>
                  <a:srgbClr val="88FA4E"/>
                </a:solidFill>
              </a:rPr>
              <a:t> </a:t>
            </a:r>
            <a:r>
              <a:rPr spc="-15" dirty="0">
                <a:solidFill>
                  <a:srgbClr val="88FA4E"/>
                </a:solidFill>
              </a:rPr>
              <a:t>the</a:t>
            </a:r>
            <a:r>
              <a:rPr spc="-335" dirty="0">
                <a:solidFill>
                  <a:srgbClr val="88FA4E"/>
                </a:solidFill>
              </a:rPr>
              <a:t> </a:t>
            </a:r>
            <a:r>
              <a:rPr spc="-30" dirty="0">
                <a:solidFill>
                  <a:srgbClr val="88FA4E"/>
                </a:solidFill>
              </a:rPr>
              <a:t>model</a:t>
            </a:r>
            <a:r>
              <a:rPr spc="-340" dirty="0">
                <a:solidFill>
                  <a:srgbClr val="88FA4E"/>
                </a:solidFill>
              </a:rPr>
              <a:t> </a:t>
            </a:r>
            <a:r>
              <a:rPr spc="-15" dirty="0">
                <a:solidFill>
                  <a:srgbClr val="88FA4E"/>
                </a:solidFill>
              </a:rPr>
              <a:t>we</a:t>
            </a:r>
            <a:r>
              <a:rPr spc="-335" dirty="0">
                <a:solidFill>
                  <a:srgbClr val="88FA4E"/>
                </a:solidFill>
              </a:rPr>
              <a:t> </a:t>
            </a:r>
            <a:r>
              <a:rPr spc="-40" dirty="0">
                <a:solidFill>
                  <a:srgbClr val="88FA4E"/>
                </a:solidFill>
              </a:rPr>
              <a:t>want</a:t>
            </a:r>
            <a:r>
              <a:rPr spc="-340" dirty="0">
                <a:solidFill>
                  <a:srgbClr val="88FA4E"/>
                </a:solidFill>
              </a:rPr>
              <a:t> </a:t>
            </a:r>
            <a:r>
              <a:rPr spc="45" dirty="0">
                <a:solidFill>
                  <a:srgbClr val="88FA4E"/>
                </a:solidFill>
              </a:rPr>
              <a:t>to</a:t>
            </a:r>
            <a:r>
              <a:rPr spc="-335" dirty="0">
                <a:solidFill>
                  <a:srgbClr val="88FA4E"/>
                </a:solidFill>
              </a:rPr>
              <a:t> </a:t>
            </a:r>
            <a:r>
              <a:rPr spc="-75" dirty="0">
                <a:solidFill>
                  <a:srgbClr val="88FA4E"/>
                </a:solidFill>
              </a:rPr>
              <a:t>evaluate</a:t>
            </a:r>
            <a:r>
              <a:rPr spc="-340" dirty="0">
                <a:solidFill>
                  <a:srgbClr val="88FA4E"/>
                </a:solidFill>
              </a:rPr>
              <a:t> </a:t>
            </a:r>
            <a:r>
              <a:rPr spc="-65" dirty="0"/>
              <a:t>rather</a:t>
            </a:r>
            <a:r>
              <a:rPr spc="-335" dirty="0"/>
              <a:t> </a:t>
            </a:r>
            <a:r>
              <a:rPr spc="-55" dirty="0"/>
              <a:t>than</a:t>
            </a:r>
            <a:r>
              <a:rPr spc="-335" dirty="0"/>
              <a:t> </a:t>
            </a:r>
            <a:r>
              <a:rPr spc="-65" dirty="0"/>
              <a:t>train</a:t>
            </a:r>
            <a:r>
              <a:rPr spc="-340" dirty="0"/>
              <a:t> </a:t>
            </a:r>
            <a:r>
              <a:rPr spc="-90" dirty="0"/>
              <a:t>(this  </a:t>
            </a:r>
            <a:r>
              <a:rPr spc="-60" dirty="0"/>
              <a:t>turns </a:t>
            </a:r>
            <a:r>
              <a:rPr spc="-130" dirty="0"/>
              <a:t>oM </a:t>
            </a:r>
            <a:r>
              <a:rPr spc="-25" dirty="0"/>
              <a:t>functionality </a:t>
            </a:r>
            <a:r>
              <a:rPr spc="-45" dirty="0"/>
              <a:t>used </a:t>
            </a:r>
            <a:r>
              <a:rPr spc="5" dirty="0"/>
              <a:t>for </a:t>
            </a:r>
            <a:r>
              <a:rPr spc="-60" dirty="0"/>
              <a:t>training </a:t>
            </a:r>
            <a:r>
              <a:rPr spc="5" dirty="0"/>
              <a:t>but </a:t>
            </a:r>
            <a:r>
              <a:rPr spc="-5" dirty="0"/>
              <a:t>not  </a:t>
            </a:r>
            <a:r>
              <a:rPr spc="-90" dirty="0"/>
              <a:t>evaluation)</a:t>
            </a:r>
          </a:p>
          <a:p>
            <a:pPr marL="12065" marR="5080" algn="ctr">
              <a:lnSpc>
                <a:spcPct val="109400"/>
              </a:lnSpc>
              <a:spcBef>
                <a:spcPts val="2425"/>
              </a:spcBef>
            </a:pPr>
            <a:r>
              <a:rPr spc="-100" dirty="0"/>
              <a:t>Turn</a:t>
            </a:r>
            <a:r>
              <a:rPr spc="-330" dirty="0"/>
              <a:t> </a:t>
            </a:r>
            <a:r>
              <a:rPr spc="-35" dirty="0"/>
              <a:t>on</a:t>
            </a:r>
            <a:r>
              <a:rPr spc="-325" dirty="0"/>
              <a:t> </a:t>
            </a:r>
            <a:r>
              <a:rPr spc="10" dirty="0">
                <a:solidFill>
                  <a:srgbClr val="00A2FF"/>
                </a:solidFill>
                <a:latin typeface="Andale Mono"/>
                <a:cs typeface="Andale Mono"/>
              </a:rPr>
              <a:t>torch.inference_mode()</a:t>
            </a:r>
            <a:r>
              <a:rPr spc="-935" dirty="0">
                <a:solidFill>
                  <a:srgbClr val="00A2FF"/>
                </a:solidFill>
                <a:latin typeface="Andale Mono"/>
                <a:cs typeface="Andale Mono"/>
              </a:rPr>
              <a:t> </a:t>
            </a:r>
            <a:r>
              <a:rPr spc="-5" dirty="0"/>
              <a:t>context</a:t>
            </a:r>
            <a:r>
              <a:rPr spc="-325" dirty="0"/>
              <a:t> </a:t>
            </a:r>
            <a:r>
              <a:rPr spc="-75" dirty="0"/>
              <a:t>manager</a:t>
            </a:r>
            <a:r>
              <a:rPr spc="-325" dirty="0"/>
              <a:t> </a:t>
            </a:r>
            <a:r>
              <a:rPr spc="45" dirty="0"/>
              <a:t>to  </a:t>
            </a:r>
            <a:r>
              <a:rPr spc="-45" dirty="0"/>
              <a:t>disable </a:t>
            </a:r>
            <a:r>
              <a:rPr spc="-25" dirty="0"/>
              <a:t>functionality </a:t>
            </a:r>
            <a:r>
              <a:rPr spc="-45" dirty="0"/>
              <a:t>such </a:t>
            </a:r>
            <a:r>
              <a:rPr spc="-100" dirty="0"/>
              <a:t>as </a:t>
            </a:r>
            <a:r>
              <a:rPr spc="-40" dirty="0"/>
              <a:t>gradient </a:t>
            </a:r>
            <a:r>
              <a:rPr spc="-30" dirty="0"/>
              <a:t>tracking </a:t>
            </a:r>
            <a:r>
              <a:rPr spc="5" dirty="0"/>
              <a:t>for  </a:t>
            </a:r>
            <a:r>
              <a:rPr spc="-40" dirty="0"/>
              <a:t>inference</a:t>
            </a:r>
            <a:r>
              <a:rPr spc="-335" dirty="0"/>
              <a:t> </a:t>
            </a:r>
            <a:r>
              <a:rPr spc="-75" dirty="0"/>
              <a:t>(gradient</a:t>
            </a:r>
            <a:r>
              <a:rPr spc="-335" dirty="0"/>
              <a:t> </a:t>
            </a:r>
            <a:r>
              <a:rPr spc="-30" dirty="0"/>
              <a:t>tracking</a:t>
            </a:r>
            <a:r>
              <a:rPr spc="-335" dirty="0"/>
              <a:t> </a:t>
            </a:r>
            <a:r>
              <a:rPr spc="-5" dirty="0"/>
              <a:t>not</a:t>
            </a:r>
            <a:r>
              <a:rPr spc="-330" dirty="0"/>
              <a:t> </a:t>
            </a:r>
            <a:r>
              <a:rPr spc="-15" dirty="0"/>
              <a:t>needed</a:t>
            </a:r>
            <a:r>
              <a:rPr spc="-335" dirty="0"/>
              <a:t> </a:t>
            </a:r>
            <a:r>
              <a:rPr spc="5" dirty="0"/>
              <a:t>for</a:t>
            </a:r>
            <a:r>
              <a:rPr spc="-335" dirty="0"/>
              <a:t> </a:t>
            </a:r>
            <a:r>
              <a:rPr spc="-60" dirty="0"/>
              <a:t>inference)</a:t>
            </a:r>
          </a:p>
          <a:p>
            <a:pPr marL="248285" marR="240665" algn="ctr">
              <a:lnSpc>
                <a:spcPct val="109400"/>
              </a:lnSpc>
              <a:spcBef>
                <a:spcPts val="2870"/>
              </a:spcBef>
            </a:pPr>
            <a:r>
              <a:rPr spc="-90" dirty="0"/>
              <a:t>Pass</a:t>
            </a:r>
            <a:r>
              <a:rPr spc="-340" dirty="0"/>
              <a:t> </a:t>
            </a:r>
            <a:r>
              <a:rPr spc="-15" dirty="0"/>
              <a:t>the</a:t>
            </a:r>
            <a:r>
              <a:rPr spc="-335" dirty="0"/>
              <a:t> </a:t>
            </a:r>
            <a:r>
              <a:rPr spc="5" dirty="0"/>
              <a:t>test</a:t>
            </a:r>
            <a:r>
              <a:rPr spc="-340" dirty="0"/>
              <a:t> </a:t>
            </a:r>
            <a:r>
              <a:rPr spc="-35" dirty="0"/>
              <a:t>data</a:t>
            </a:r>
            <a:r>
              <a:rPr spc="-335" dirty="0"/>
              <a:t> </a:t>
            </a:r>
            <a:r>
              <a:rPr spc="-40" dirty="0"/>
              <a:t>through</a:t>
            </a:r>
            <a:r>
              <a:rPr spc="-335" dirty="0"/>
              <a:t> </a:t>
            </a:r>
            <a:r>
              <a:rPr spc="-15" dirty="0"/>
              <a:t>the</a:t>
            </a:r>
            <a:r>
              <a:rPr spc="-340" dirty="0"/>
              <a:t> </a:t>
            </a:r>
            <a:r>
              <a:rPr spc="-30" dirty="0"/>
              <a:t>model</a:t>
            </a:r>
            <a:r>
              <a:rPr spc="-335" dirty="0"/>
              <a:t> </a:t>
            </a:r>
            <a:r>
              <a:rPr spc="-90" dirty="0"/>
              <a:t>(this</a:t>
            </a:r>
            <a:r>
              <a:rPr spc="-340" dirty="0"/>
              <a:t> </a:t>
            </a:r>
            <a:r>
              <a:rPr spc="-55" dirty="0"/>
              <a:t>will</a:t>
            </a:r>
            <a:r>
              <a:rPr spc="-335" dirty="0"/>
              <a:t> </a:t>
            </a:r>
            <a:r>
              <a:rPr spc="-40" dirty="0"/>
              <a:t>call</a:t>
            </a:r>
            <a:r>
              <a:rPr spc="-335" dirty="0"/>
              <a:t> </a:t>
            </a:r>
            <a:r>
              <a:rPr spc="-15" dirty="0"/>
              <a:t>the  </a:t>
            </a:r>
            <a:r>
              <a:rPr spc="-55" dirty="0"/>
              <a:t>model’s </a:t>
            </a:r>
            <a:r>
              <a:rPr spc="-45" dirty="0"/>
              <a:t>implemented </a:t>
            </a:r>
            <a:r>
              <a:rPr spc="5" dirty="0">
                <a:solidFill>
                  <a:srgbClr val="FAE232"/>
                </a:solidFill>
                <a:latin typeface="Andale Mono"/>
                <a:cs typeface="Andale Mono"/>
              </a:rPr>
              <a:t>forward()</a:t>
            </a:r>
            <a:r>
              <a:rPr spc="-545" dirty="0">
                <a:solidFill>
                  <a:srgbClr val="FAE232"/>
                </a:solidFill>
                <a:latin typeface="Andale Mono"/>
                <a:cs typeface="Andale Mono"/>
              </a:rPr>
              <a:t> </a:t>
            </a:r>
            <a:r>
              <a:rPr spc="-55" dirty="0"/>
              <a:t>method)</a:t>
            </a:r>
          </a:p>
        </p:txBody>
      </p:sp>
      <p:grpSp>
        <p:nvGrpSpPr>
          <p:cNvPr id="16" name="object 16"/>
          <p:cNvGrpSpPr/>
          <p:nvPr/>
        </p:nvGrpSpPr>
        <p:grpSpPr>
          <a:xfrm>
            <a:off x="1329100" y="5548867"/>
            <a:ext cx="9740265" cy="3700779"/>
            <a:chOff x="1329100" y="5548867"/>
            <a:chExt cx="9740265" cy="3700779"/>
          </a:xfrm>
        </p:grpSpPr>
        <p:sp>
          <p:nvSpPr>
            <p:cNvPr id="17" name="object 17"/>
            <p:cNvSpPr/>
            <p:nvPr/>
          </p:nvSpPr>
          <p:spPr>
            <a:xfrm>
              <a:off x="5984191" y="5559338"/>
              <a:ext cx="5003165" cy="586740"/>
            </a:xfrm>
            <a:custGeom>
              <a:avLst/>
              <a:gdLst/>
              <a:ahLst/>
              <a:cxnLst/>
              <a:rect l="l" t="t" r="r" b="b"/>
              <a:pathLst>
                <a:path w="5003165" h="586739">
                  <a:moveTo>
                    <a:pt x="5002908" y="0"/>
                  </a:moveTo>
                  <a:lnTo>
                    <a:pt x="10399" y="585421"/>
                  </a:lnTo>
                  <a:lnTo>
                    <a:pt x="0" y="58664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894752" y="6094840"/>
              <a:ext cx="106045" cy="100330"/>
            </a:xfrm>
            <a:custGeom>
              <a:avLst/>
              <a:gdLst/>
              <a:ahLst/>
              <a:cxnLst/>
              <a:rect l="l" t="t" r="r" b="b"/>
              <a:pathLst>
                <a:path w="106045" h="100329">
                  <a:moveTo>
                    <a:pt x="93986" y="0"/>
                  </a:moveTo>
                  <a:lnTo>
                    <a:pt x="0" y="61631"/>
                  </a:lnTo>
                  <a:lnTo>
                    <a:pt x="105693" y="99839"/>
                  </a:lnTo>
                  <a:lnTo>
                    <a:pt x="939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07427" y="6562753"/>
              <a:ext cx="3248660" cy="506095"/>
            </a:xfrm>
            <a:custGeom>
              <a:avLst/>
              <a:gdLst/>
              <a:ahLst/>
              <a:cxnLst/>
              <a:rect l="l" t="t" r="r" b="b"/>
              <a:pathLst>
                <a:path w="3248660" h="506095">
                  <a:moveTo>
                    <a:pt x="114308" y="0"/>
                  </a:moveTo>
                  <a:lnTo>
                    <a:pt x="3134093" y="0"/>
                  </a:lnTo>
                  <a:lnTo>
                    <a:pt x="3156836" y="87"/>
                  </a:lnTo>
                  <a:lnTo>
                    <a:pt x="3201180" y="5601"/>
                  </a:lnTo>
                  <a:lnTo>
                    <a:pt x="3236045" y="33547"/>
                  </a:lnTo>
                  <a:lnTo>
                    <a:pt x="3247703" y="73217"/>
                  </a:lnTo>
                  <a:lnTo>
                    <a:pt x="3248403" y="114308"/>
                  </a:lnTo>
                  <a:lnTo>
                    <a:pt x="3248403" y="391385"/>
                  </a:lnTo>
                  <a:lnTo>
                    <a:pt x="3247703" y="432476"/>
                  </a:lnTo>
                  <a:lnTo>
                    <a:pt x="3236045" y="472146"/>
                  </a:lnTo>
                  <a:lnTo>
                    <a:pt x="3201180" y="500092"/>
                  </a:lnTo>
                  <a:lnTo>
                    <a:pt x="3156836" y="505607"/>
                  </a:lnTo>
                  <a:lnTo>
                    <a:pt x="3134093" y="505694"/>
                  </a:lnTo>
                  <a:lnTo>
                    <a:pt x="114308" y="505694"/>
                  </a:lnTo>
                  <a:lnTo>
                    <a:pt x="73217" y="504994"/>
                  </a:lnTo>
                  <a:lnTo>
                    <a:pt x="33547" y="493339"/>
                  </a:lnTo>
                  <a:lnTo>
                    <a:pt x="5601" y="458473"/>
                  </a:lnTo>
                  <a:lnTo>
                    <a:pt x="87" y="414132"/>
                  </a:lnTo>
                  <a:lnTo>
                    <a:pt x="0" y="391385"/>
                  </a:lnTo>
                  <a:lnTo>
                    <a:pt x="0" y="114308"/>
                  </a:lnTo>
                  <a:lnTo>
                    <a:pt x="700" y="73217"/>
                  </a:lnTo>
                  <a:lnTo>
                    <a:pt x="12354" y="33547"/>
                  </a:lnTo>
                  <a:lnTo>
                    <a:pt x="47221" y="5601"/>
                  </a:lnTo>
                  <a:lnTo>
                    <a:pt x="91561" y="87"/>
                  </a:lnTo>
                  <a:lnTo>
                    <a:pt x="114308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73719" y="7508583"/>
              <a:ext cx="5225415" cy="233045"/>
            </a:xfrm>
            <a:custGeom>
              <a:avLst/>
              <a:gdLst/>
              <a:ahLst/>
              <a:cxnLst/>
              <a:rect l="l" t="t" r="r" b="b"/>
              <a:pathLst>
                <a:path w="5225415" h="233045">
                  <a:moveTo>
                    <a:pt x="5225212" y="233013"/>
                  </a:moveTo>
                  <a:lnTo>
                    <a:pt x="10460" y="466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83785" y="7458841"/>
              <a:ext cx="102870" cy="100965"/>
            </a:xfrm>
            <a:custGeom>
              <a:avLst/>
              <a:gdLst/>
              <a:ahLst/>
              <a:cxnLst/>
              <a:rect l="l" t="t" r="r" b="b"/>
              <a:pathLst>
                <a:path w="102870" h="100965">
                  <a:moveTo>
                    <a:pt x="102667" y="0"/>
                  </a:moveTo>
                  <a:lnTo>
                    <a:pt x="0" y="45736"/>
                  </a:lnTo>
                  <a:lnTo>
                    <a:pt x="98185" y="100426"/>
                  </a:lnTo>
                  <a:lnTo>
                    <a:pt x="1026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55278" y="7850002"/>
              <a:ext cx="8739505" cy="1372870"/>
            </a:xfrm>
            <a:custGeom>
              <a:avLst/>
              <a:gdLst/>
              <a:ahLst/>
              <a:cxnLst/>
              <a:rect l="l" t="t" r="r" b="b"/>
              <a:pathLst>
                <a:path w="8739505" h="1372870">
                  <a:moveTo>
                    <a:pt x="67538" y="0"/>
                  </a:moveTo>
                  <a:lnTo>
                    <a:pt x="8671725" y="0"/>
                  </a:lnTo>
                  <a:lnTo>
                    <a:pt x="8685165" y="51"/>
                  </a:lnTo>
                  <a:lnTo>
                    <a:pt x="8726384" y="12879"/>
                  </a:lnTo>
                  <a:lnTo>
                    <a:pt x="8739210" y="54098"/>
                  </a:lnTo>
                  <a:lnTo>
                    <a:pt x="8739262" y="67538"/>
                  </a:lnTo>
                  <a:lnTo>
                    <a:pt x="8739262" y="1305311"/>
                  </a:lnTo>
                  <a:lnTo>
                    <a:pt x="8735953" y="1344953"/>
                  </a:lnTo>
                  <a:lnTo>
                    <a:pt x="8704608" y="1371452"/>
                  </a:lnTo>
                  <a:lnTo>
                    <a:pt x="8671725" y="1372848"/>
                  </a:lnTo>
                  <a:lnTo>
                    <a:pt x="67538" y="1372848"/>
                  </a:lnTo>
                  <a:lnTo>
                    <a:pt x="27900" y="1369539"/>
                  </a:lnTo>
                  <a:lnTo>
                    <a:pt x="1396" y="1338203"/>
                  </a:lnTo>
                  <a:lnTo>
                    <a:pt x="0" y="1305311"/>
                  </a:lnTo>
                  <a:lnTo>
                    <a:pt x="0" y="67538"/>
                  </a:lnTo>
                  <a:lnTo>
                    <a:pt x="3309" y="27900"/>
                  </a:lnTo>
                  <a:lnTo>
                    <a:pt x="34651" y="1396"/>
                  </a:lnTo>
                  <a:lnTo>
                    <a:pt x="67538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412741" y="8839553"/>
              <a:ext cx="656590" cy="0"/>
            </a:xfrm>
            <a:custGeom>
              <a:avLst/>
              <a:gdLst/>
              <a:ahLst/>
              <a:cxnLst/>
              <a:rect l="l" t="t" r="r" b="b"/>
              <a:pathLst>
                <a:path w="656590">
                  <a:moveTo>
                    <a:pt x="656345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322648" y="878929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1089161" y="7479165"/>
            <a:ext cx="8498840" cy="2339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1465" marR="586740" indent="-117475">
              <a:lnSpc>
                <a:spcPct val="109400"/>
              </a:lnSpc>
              <a:spcBef>
                <a:spcPts val="95"/>
              </a:spcBef>
            </a:pPr>
            <a:r>
              <a:rPr sz="2450" spc="-30" dirty="0">
                <a:solidFill>
                  <a:srgbClr val="EF5FA7"/>
                </a:solidFill>
                <a:latin typeface="Verdana"/>
                <a:cs typeface="Verdana"/>
              </a:rPr>
              <a:t>Calculate</a:t>
            </a:r>
            <a:r>
              <a:rPr sz="2450" spc="-335" dirty="0">
                <a:solidFill>
                  <a:srgbClr val="EF5FA7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EF5FA7"/>
                </a:solidFill>
                <a:latin typeface="Verdana"/>
                <a:cs typeface="Verdana"/>
              </a:rPr>
              <a:t>the</a:t>
            </a:r>
            <a:r>
              <a:rPr sz="2450" spc="-330" dirty="0">
                <a:solidFill>
                  <a:srgbClr val="EF5FA7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EF5FA7"/>
                </a:solidFill>
                <a:latin typeface="Verdana"/>
                <a:cs typeface="Verdana"/>
              </a:rPr>
              <a:t>test</a:t>
            </a:r>
            <a:r>
              <a:rPr sz="2450" spc="-330" dirty="0">
                <a:solidFill>
                  <a:srgbClr val="EF5FA7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EF5FA7"/>
                </a:solidFill>
                <a:latin typeface="Verdana"/>
                <a:cs typeface="Verdana"/>
              </a:rPr>
              <a:t>loss</a:t>
            </a:r>
            <a:r>
              <a:rPr sz="2450" spc="-330" dirty="0">
                <a:solidFill>
                  <a:srgbClr val="EF5FA7"/>
                </a:solidFill>
                <a:latin typeface="Verdana"/>
                <a:cs typeface="Verdana"/>
              </a:rPr>
              <a:t> </a:t>
            </a:r>
            <a:r>
              <a:rPr sz="2450" spc="-95" dirty="0">
                <a:solidFill>
                  <a:srgbClr val="EF5FA7"/>
                </a:solidFill>
                <a:latin typeface="Verdana"/>
                <a:cs typeface="Verdana"/>
              </a:rPr>
              <a:t>value</a:t>
            </a:r>
            <a:r>
              <a:rPr sz="2450" spc="-330" dirty="0">
                <a:solidFill>
                  <a:srgbClr val="EF5FA7"/>
                </a:solidFill>
                <a:latin typeface="Verdana"/>
                <a:cs typeface="Verdana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(how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wrong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model’s 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predictions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test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dataset,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lower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better)</a:t>
            </a:r>
            <a:endParaRPr sz="2450">
              <a:latin typeface="Verdana"/>
              <a:cs typeface="Verdana"/>
            </a:endParaRPr>
          </a:p>
          <a:p>
            <a:pPr marL="12700" marR="5080" algn="ctr">
              <a:lnSpc>
                <a:spcPct val="109400"/>
              </a:lnSpc>
              <a:spcBef>
                <a:spcPts val="2140"/>
              </a:spcBef>
            </a:pPr>
            <a:r>
              <a:rPr sz="2450" spc="-75" dirty="0">
                <a:solidFill>
                  <a:srgbClr val="16E7CF"/>
                </a:solidFill>
                <a:latin typeface="Verdana"/>
                <a:cs typeface="Verdana"/>
              </a:rPr>
              <a:t>Display</a:t>
            </a:r>
            <a:r>
              <a:rPr sz="2450" spc="-335" dirty="0">
                <a:solidFill>
                  <a:srgbClr val="16E7CF"/>
                </a:solidFill>
                <a:latin typeface="Verdana"/>
                <a:cs typeface="Verdana"/>
              </a:rPr>
              <a:t> </a:t>
            </a:r>
            <a:r>
              <a:rPr sz="2450" spc="-50" dirty="0">
                <a:solidFill>
                  <a:srgbClr val="16E7CF"/>
                </a:solidFill>
                <a:latin typeface="Verdana"/>
                <a:cs typeface="Verdana"/>
              </a:rPr>
              <a:t>information</a:t>
            </a:r>
            <a:r>
              <a:rPr sz="2450" spc="-330" dirty="0">
                <a:solidFill>
                  <a:srgbClr val="16E7C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16E7CF"/>
                </a:solidFill>
                <a:latin typeface="Verdana"/>
                <a:cs typeface="Verdana"/>
              </a:rPr>
              <a:t>outputs</a:t>
            </a:r>
            <a:r>
              <a:rPr sz="2450" spc="-330" dirty="0">
                <a:solidFill>
                  <a:srgbClr val="16E7C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how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doing 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during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training/testing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Verdana"/>
                <a:cs typeface="Verdana"/>
              </a:rPr>
              <a:t>every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60" dirty="0">
                <a:solidFill>
                  <a:srgbClr val="FFFFFF"/>
                </a:solidFill>
                <a:latin typeface="Verdana"/>
                <a:cs typeface="Verdana"/>
              </a:rPr>
              <a:t>~10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epochs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40" dirty="0">
                <a:solidFill>
                  <a:srgbClr val="FFFFFF"/>
                </a:solidFill>
                <a:latin typeface="Verdana"/>
                <a:cs typeface="Verdana"/>
              </a:rPr>
              <a:t>(note: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what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gets 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printed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out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here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adjusted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speciLc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problems)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5784" y="10763625"/>
            <a:ext cx="14892019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60" dirty="0">
                <a:solidFill>
                  <a:srgbClr val="FFFFFF"/>
                </a:solidFill>
                <a:latin typeface="Verdana"/>
                <a:cs typeface="Verdana"/>
              </a:rPr>
              <a:t>See</a:t>
            </a:r>
            <a:r>
              <a:rPr sz="1800" b="1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b="1" spc="-185" dirty="0">
                <a:solidFill>
                  <a:srgbClr val="FFFFFF"/>
                </a:solidFill>
                <a:latin typeface="Verdana"/>
                <a:cs typeface="Verdana"/>
              </a:rPr>
              <a:t>more:</a:t>
            </a:r>
            <a:r>
              <a:rPr sz="1800" b="1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u="heavy" spc="-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https://discuss.pytorch.org/t/model-eval-vs-with-torch-no-grad/19615</a:t>
            </a:r>
            <a:r>
              <a:rPr sz="1800" spc="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18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PyTorch</a:t>
            </a:r>
            <a:r>
              <a:rPr sz="1800" u="heavy" spc="-21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800" u="heavy" spc="-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Twitter</a:t>
            </a:r>
            <a:r>
              <a:rPr sz="1800" u="heavy" spc="-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800" u="heavy" spc="-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announcement</a:t>
            </a:r>
            <a:r>
              <a:rPr sz="1800" u="heavy" spc="-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8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of</a:t>
            </a:r>
            <a:r>
              <a:rPr sz="1800" u="heavy" spc="-2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 </a:t>
            </a:r>
            <a:r>
              <a:rPr sz="1800" u="heavy" spc="-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torch.inference_mode()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8539" y="9340115"/>
            <a:ext cx="62534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Note: </a:t>
            </a:r>
            <a:r>
              <a:rPr sz="2450" b="1" spc="55" dirty="0">
                <a:solidFill>
                  <a:srgbClr val="FFFFFF"/>
                </a:solidFill>
                <a:latin typeface="Arial"/>
                <a:cs typeface="Arial"/>
              </a:rPr>
              <a:t>all 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this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450" b="1" spc="-365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turned 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into 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function</a:t>
            </a:r>
            <a:endParaRPr sz="24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 rot="240000">
            <a:off x="16881986" y="4472301"/>
            <a:ext cx="292902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70"/>
              </a:lnSpc>
            </a:pPr>
            <a:r>
              <a:rPr sz="3675" b="1" spc="-60" baseline="1133" dirty="0">
                <a:solidFill>
                  <a:srgbClr val="FFFFFF"/>
                </a:solidFill>
                <a:latin typeface="Arial"/>
                <a:cs typeface="Arial"/>
              </a:rPr>
              <a:t>(faster</a:t>
            </a:r>
            <a:r>
              <a:rPr sz="3675" b="1" spc="-20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performance!)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0427" y="1539220"/>
            <a:ext cx="9643685" cy="8230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40983" y="609698"/>
            <a:ext cx="9643745" cy="10089515"/>
            <a:chOff x="10340983" y="609698"/>
            <a:chExt cx="9643745" cy="10089515"/>
          </a:xfrm>
        </p:grpSpPr>
        <p:sp>
          <p:nvSpPr>
            <p:cNvPr id="4" name="object 4"/>
            <p:cNvSpPr/>
            <p:nvPr/>
          </p:nvSpPr>
          <p:spPr>
            <a:xfrm>
              <a:off x="10340983" y="609698"/>
              <a:ext cx="9643685" cy="53290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38296" y="5916079"/>
              <a:ext cx="7849007" cy="47827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453485" y="2206288"/>
            <a:ext cx="7281545" cy="4397375"/>
          </a:xfrm>
          <a:custGeom>
            <a:avLst/>
            <a:gdLst/>
            <a:ahLst/>
            <a:cxnLst/>
            <a:rect l="l" t="t" r="r" b="b"/>
            <a:pathLst>
              <a:path w="7281545" h="4397375">
                <a:moveTo>
                  <a:pt x="182852" y="0"/>
                </a:moveTo>
                <a:lnTo>
                  <a:pt x="7098600" y="0"/>
                </a:lnTo>
                <a:lnTo>
                  <a:pt x="7134991" y="140"/>
                </a:lnTo>
                <a:lnTo>
                  <a:pt x="7187648" y="3780"/>
                </a:lnTo>
                <a:lnTo>
                  <a:pt x="7227793" y="19763"/>
                </a:lnTo>
                <a:lnTo>
                  <a:pt x="7261695" y="53664"/>
                </a:lnTo>
                <a:lnTo>
                  <a:pt x="7277676" y="93813"/>
                </a:lnTo>
                <a:lnTo>
                  <a:pt x="7281313" y="146465"/>
                </a:lnTo>
                <a:lnTo>
                  <a:pt x="7281453" y="182852"/>
                </a:lnTo>
                <a:lnTo>
                  <a:pt x="7281453" y="4214332"/>
                </a:lnTo>
                <a:lnTo>
                  <a:pt x="7280334" y="4280064"/>
                </a:lnTo>
                <a:lnTo>
                  <a:pt x="7272501" y="4321648"/>
                </a:lnTo>
                <a:lnTo>
                  <a:pt x="7246588" y="4362317"/>
                </a:lnTo>
                <a:lnTo>
                  <a:pt x="7205927" y="4388222"/>
                </a:lnTo>
                <a:lnTo>
                  <a:pt x="7164338" y="4396065"/>
                </a:lnTo>
                <a:lnTo>
                  <a:pt x="7098600" y="4397185"/>
                </a:lnTo>
                <a:lnTo>
                  <a:pt x="182852" y="4397185"/>
                </a:lnTo>
                <a:lnTo>
                  <a:pt x="117121" y="4396065"/>
                </a:lnTo>
                <a:lnTo>
                  <a:pt x="75536" y="4388222"/>
                </a:lnTo>
                <a:lnTo>
                  <a:pt x="34868" y="4362317"/>
                </a:lnTo>
                <a:lnTo>
                  <a:pt x="8960" y="4321648"/>
                </a:lnTo>
                <a:lnTo>
                  <a:pt x="1120" y="4280064"/>
                </a:lnTo>
                <a:lnTo>
                  <a:pt x="0" y="4214332"/>
                </a:lnTo>
                <a:lnTo>
                  <a:pt x="0" y="182852"/>
                </a:lnTo>
                <a:lnTo>
                  <a:pt x="1120" y="117121"/>
                </a:lnTo>
                <a:lnTo>
                  <a:pt x="8960" y="75536"/>
                </a:lnTo>
                <a:lnTo>
                  <a:pt x="34868" y="34868"/>
                </a:lnTo>
                <a:lnTo>
                  <a:pt x="75536" y="8960"/>
                </a:lnTo>
                <a:lnTo>
                  <a:pt x="117121" y="1120"/>
                </a:lnTo>
                <a:lnTo>
                  <a:pt x="182852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7187" y="6804190"/>
            <a:ext cx="9514840" cy="2240915"/>
          </a:xfrm>
          <a:custGeom>
            <a:avLst/>
            <a:gdLst/>
            <a:ahLst/>
            <a:cxnLst/>
            <a:rect l="l" t="t" r="r" b="b"/>
            <a:pathLst>
              <a:path w="9514840" h="2240915">
                <a:moveTo>
                  <a:pt x="239140" y="0"/>
                </a:moveTo>
                <a:lnTo>
                  <a:pt x="9275602" y="0"/>
                </a:lnTo>
                <a:lnTo>
                  <a:pt x="9323190" y="183"/>
                </a:lnTo>
                <a:lnTo>
                  <a:pt x="9361567" y="1464"/>
                </a:lnTo>
                <a:lnTo>
                  <a:pt x="9415954" y="11718"/>
                </a:lnTo>
                <a:lnTo>
                  <a:pt x="9469143" y="45602"/>
                </a:lnTo>
                <a:lnTo>
                  <a:pt x="9503030" y="98789"/>
                </a:lnTo>
                <a:lnTo>
                  <a:pt x="9513282" y="153174"/>
                </a:lnTo>
                <a:lnTo>
                  <a:pt x="9514563" y="191552"/>
                </a:lnTo>
                <a:lnTo>
                  <a:pt x="9514746" y="239140"/>
                </a:lnTo>
                <a:lnTo>
                  <a:pt x="9514746" y="2001603"/>
                </a:lnTo>
                <a:lnTo>
                  <a:pt x="9514563" y="2049191"/>
                </a:lnTo>
                <a:lnTo>
                  <a:pt x="9513282" y="2087568"/>
                </a:lnTo>
                <a:lnTo>
                  <a:pt x="9503030" y="2141955"/>
                </a:lnTo>
                <a:lnTo>
                  <a:pt x="9469143" y="2195139"/>
                </a:lnTo>
                <a:lnTo>
                  <a:pt x="9415954" y="2229021"/>
                </a:lnTo>
                <a:lnTo>
                  <a:pt x="9361567" y="2239282"/>
                </a:lnTo>
                <a:lnTo>
                  <a:pt x="9323190" y="2240565"/>
                </a:lnTo>
                <a:lnTo>
                  <a:pt x="9275602" y="2240748"/>
                </a:lnTo>
                <a:lnTo>
                  <a:pt x="239140" y="2240748"/>
                </a:lnTo>
                <a:lnTo>
                  <a:pt x="191552" y="2240565"/>
                </a:lnTo>
                <a:lnTo>
                  <a:pt x="153174" y="2239282"/>
                </a:lnTo>
                <a:lnTo>
                  <a:pt x="98789" y="2229021"/>
                </a:lnTo>
                <a:lnTo>
                  <a:pt x="45602" y="2195139"/>
                </a:lnTo>
                <a:lnTo>
                  <a:pt x="11718" y="2141955"/>
                </a:lnTo>
                <a:lnTo>
                  <a:pt x="1464" y="2087568"/>
                </a:lnTo>
                <a:lnTo>
                  <a:pt x="183" y="2049191"/>
                </a:lnTo>
                <a:lnTo>
                  <a:pt x="0" y="2001603"/>
                </a:lnTo>
                <a:lnTo>
                  <a:pt x="0" y="239140"/>
                </a:lnTo>
                <a:lnTo>
                  <a:pt x="183" y="191552"/>
                </a:lnTo>
                <a:lnTo>
                  <a:pt x="1464" y="153174"/>
                </a:lnTo>
                <a:lnTo>
                  <a:pt x="11718" y="98789"/>
                </a:lnTo>
                <a:lnTo>
                  <a:pt x="45602" y="45602"/>
                </a:lnTo>
                <a:lnTo>
                  <a:pt x="98789" y="11718"/>
                </a:lnTo>
                <a:lnTo>
                  <a:pt x="153174" y="1464"/>
                </a:lnTo>
                <a:lnTo>
                  <a:pt x="191552" y="183"/>
                </a:lnTo>
                <a:lnTo>
                  <a:pt x="239140" y="0"/>
                </a:lnTo>
                <a:close/>
              </a:path>
            </a:pathLst>
          </a:custGeom>
          <a:ln w="52354">
            <a:solidFill>
              <a:srgbClr val="00A2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862190" y="3039771"/>
            <a:ext cx="2764790" cy="421005"/>
            <a:chOff x="7862190" y="3039771"/>
            <a:chExt cx="2764790" cy="421005"/>
          </a:xfrm>
        </p:grpSpPr>
        <p:sp>
          <p:nvSpPr>
            <p:cNvPr id="9" name="object 9"/>
            <p:cNvSpPr/>
            <p:nvPr/>
          </p:nvSpPr>
          <p:spPr>
            <a:xfrm>
              <a:off x="7872661" y="3088173"/>
              <a:ext cx="2665095" cy="361950"/>
            </a:xfrm>
            <a:custGeom>
              <a:avLst/>
              <a:gdLst/>
              <a:ahLst/>
              <a:cxnLst/>
              <a:rect l="l" t="t" r="r" b="b"/>
              <a:pathLst>
                <a:path w="2665095" h="361950">
                  <a:moveTo>
                    <a:pt x="2665008" y="0"/>
                  </a:moveTo>
                  <a:lnTo>
                    <a:pt x="2654632" y="1408"/>
                  </a:lnTo>
                  <a:lnTo>
                    <a:pt x="0" y="361667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20621" y="3039771"/>
              <a:ext cx="106680" cy="99695"/>
            </a:xfrm>
            <a:custGeom>
              <a:avLst/>
              <a:gdLst/>
              <a:ahLst/>
              <a:cxnLst/>
              <a:rect l="l" t="t" r="r" b="b"/>
              <a:pathLst>
                <a:path w="106679" h="99694">
                  <a:moveTo>
                    <a:pt x="0" y="0"/>
                  </a:moveTo>
                  <a:lnTo>
                    <a:pt x="13507" y="99609"/>
                  </a:lnTo>
                  <a:lnTo>
                    <a:pt x="106279" y="362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0037243" y="8074152"/>
            <a:ext cx="1517650" cy="100965"/>
            <a:chOff x="10037243" y="8074152"/>
            <a:chExt cx="1517650" cy="100965"/>
          </a:xfrm>
        </p:grpSpPr>
        <p:sp>
          <p:nvSpPr>
            <p:cNvPr id="12" name="object 12"/>
            <p:cNvSpPr/>
            <p:nvPr/>
          </p:nvSpPr>
          <p:spPr>
            <a:xfrm>
              <a:off x="10037243" y="8124412"/>
              <a:ext cx="1428115" cy="0"/>
            </a:xfrm>
            <a:custGeom>
              <a:avLst/>
              <a:gdLst/>
              <a:ahLst/>
              <a:cxnLst/>
              <a:rect l="l" t="t" r="r" b="b"/>
              <a:pathLst>
                <a:path w="1428115">
                  <a:moveTo>
                    <a:pt x="1427537" y="0"/>
                  </a:moveTo>
                  <a:lnTo>
                    <a:pt x="1417066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454310" y="80741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1389" y="1790615"/>
            <a:ext cx="19201765" cy="7727950"/>
            <a:chOff x="451389" y="1790615"/>
            <a:chExt cx="19201765" cy="7727950"/>
          </a:xfrm>
        </p:grpSpPr>
        <p:sp>
          <p:nvSpPr>
            <p:cNvPr id="3" name="object 3"/>
            <p:cNvSpPr/>
            <p:nvPr/>
          </p:nvSpPr>
          <p:spPr>
            <a:xfrm>
              <a:off x="451389" y="1790615"/>
              <a:ext cx="9747273" cy="77273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13528" y="4205714"/>
              <a:ext cx="6462395" cy="3352800"/>
            </a:xfrm>
            <a:custGeom>
              <a:avLst/>
              <a:gdLst/>
              <a:ahLst/>
              <a:cxnLst/>
              <a:rect l="l" t="t" r="r" b="b"/>
              <a:pathLst>
                <a:path w="6462395" h="3352800">
                  <a:moveTo>
                    <a:pt x="181793" y="0"/>
                  </a:moveTo>
                  <a:lnTo>
                    <a:pt x="6280279" y="0"/>
                  </a:lnTo>
                  <a:lnTo>
                    <a:pt x="6316457" y="139"/>
                  </a:lnTo>
                  <a:lnTo>
                    <a:pt x="6368806" y="3758"/>
                  </a:lnTo>
                  <a:lnTo>
                    <a:pt x="6408724" y="19648"/>
                  </a:lnTo>
                  <a:lnTo>
                    <a:pt x="6442427" y="53353"/>
                  </a:lnTo>
                  <a:lnTo>
                    <a:pt x="6458316" y="93270"/>
                  </a:lnTo>
                  <a:lnTo>
                    <a:pt x="6461936" y="145617"/>
                  </a:lnTo>
                  <a:lnTo>
                    <a:pt x="6462075" y="181793"/>
                  </a:lnTo>
                  <a:lnTo>
                    <a:pt x="6462075" y="3170971"/>
                  </a:lnTo>
                  <a:lnTo>
                    <a:pt x="6460961" y="3236324"/>
                  </a:lnTo>
                  <a:lnTo>
                    <a:pt x="6453164" y="3277669"/>
                  </a:lnTo>
                  <a:lnTo>
                    <a:pt x="6427410" y="3318101"/>
                  </a:lnTo>
                  <a:lnTo>
                    <a:pt x="6386978" y="3343856"/>
                  </a:lnTo>
                  <a:lnTo>
                    <a:pt x="6345632" y="3351653"/>
                  </a:lnTo>
                  <a:lnTo>
                    <a:pt x="6280279" y="3352767"/>
                  </a:lnTo>
                  <a:lnTo>
                    <a:pt x="181793" y="3352767"/>
                  </a:lnTo>
                  <a:lnTo>
                    <a:pt x="116443" y="3351653"/>
                  </a:lnTo>
                  <a:lnTo>
                    <a:pt x="75099" y="3343856"/>
                  </a:lnTo>
                  <a:lnTo>
                    <a:pt x="34666" y="3318101"/>
                  </a:lnTo>
                  <a:lnTo>
                    <a:pt x="8908" y="3277669"/>
                  </a:lnTo>
                  <a:lnTo>
                    <a:pt x="1113" y="3236324"/>
                  </a:lnTo>
                  <a:lnTo>
                    <a:pt x="0" y="3170971"/>
                  </a:lnTo>
                  <a:lnTo>
                    <a:pt x="0" y="181793"/>
                  </a:lnTo>
                  <a:lnTo>
                    <a:pt x="1113" y="116443"/>
                  </a:lnTo>
                  <a:lnTo>
                    <a:pt x="8908" y="75099"/>
                  </a:lnTo>
                  <a:lnTo>
                    <a:pt x="34666" y="34666"/>
                  </a:lnTo>
                  <a:lnTo>
                    <a:pt x="75099" y="8908"/>
                  </a:lnTo>
                  <a:lnTo>
                    <a:pt x="116443" y="1113"/>
                  </a:lnTo>
                  <a:lnTo>
                    <a:pt x="181793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50037" y="8336877"/>
              <a:ext cx="5358765" cy="345440"/>
            </a:xfrm>
            <a:custGeom>
              <a:avLst/>
              <a:gdLst/>
              <a:ahLst/>
              <a:cxnLst/>
              <a:rect l="l" t="t" r="r" b="b"/>
              <a:pathLst>
                <a:path w="5358765" h="345440">
                  <a:moveTo>
                    <a:pt x="114778" y="0"/>
                  </a:moveTo>
                  <a:lnTo>
                    <a:pt x="5243965" y="0"/>
                  </a:lnTo>
                  <a:lnTo>
                    <a:pt x="5266808" y="87"/>
                  </a:lnTo>
                  <a:lnTo>
                    <a:pt x="5311325" y="5624"/>
                  </a:lnTo>
                  <a:lnTo>
                    <a:pt x="5346334" y="33685"/>
                  </a:lnTo>
                  <a:lnTo>
                    <a:pt x="5358043" y="73518"/>
                  </a:lnTo>
                  <a:lnTo>
                    <a:pt x="5358747" y="114778"/>
                  </a:lnTo>
                  <a:lnTo>
                    <a:pt x="5358747" y="230600"/>
                  </a:lnTo>
                  <a:lnTo>
                    <a:pt x="5358043" y="271860"/>
                  </a:lnTo>
                  <a:lnTo>
                    <a:pt x="5346334" y="311693"/>
                  </a:lnTo>
                  <a:lnTo>
                    <a:pt x="5311325" y="339754"/>
                  </a:lnTo>
                  <a:lnTo>
                    <a:pt x="5266808" y="345291"/>
                  </a:lnTo>
                  <a:lnTo>
                    <a:pt x="5243965" y="345379"/>
                  </a:lnTo>
                  <a:lnTo>
                    <a:pt x="114778" y="345379"/>
                  </a:lnTo>
                  <a:lnTo>
                    <a:pt x="73518" y="344675"/>
                  </a:lnTo>
                  <a:lnTo>
                    <a:pt x="33685" y="332973"/>
                  </a:lnTo>
                  <a:lnTo>
                    <a:pt x="5624" y="297963"/>
                  </a:lnTo>
                  <a:lnTo>
                    <a:pt x="87" y="253440"/>
                  </a:lnTo>
                  <a:lnTo>
                    <a:pt x="0" y="230600"/>
                  </a:lnTo>
                  <a:lnTo>
                    <a:pt x="0" y="114778"/>
                  </a:lnTo>
                  <a:lnTo>
                    <a:pt x="703" y="73518"/>
                  </a:lnTo>
                  <a:lnTo>
                    <a:pt x="12405" y="33685"/>
                  </a:lnTo>
                  <a:lnTo>
                    <a:pt x="47415" y="5624"/>
                  </a:lnTo>
                  <a:lnTo>
                    <a:pt x="91938" y="87"/>
                  </a:lnTo>
                  <a:lnTo>
                    <a:pt x="114778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05436" y="3353018"/>
              <a:ext cx="9747273" cy="46025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70404" y="5858837"/>
              <a:ext cx="2435225" cy="0"/>
            </a:xfrm>
            <a:custGeom>
              <a:avLst/>
              <a:gdLst/>
              <a:ahLst/>
              <a:cxnLst/>
              <a:rect l="l" t="t" r="r" b="b"/>
              <a:pathLst>
                <a:path w="2435225">
                  <a:moveTo>
                    <a:pt x="0" y="0"/>
                  </a:moveTo>
                  <a:lnTo>
                    <a:pt x="2424250" y="0"/>
                  </a:lnTo>
                  <a:lnTo>
                    <a:pt x="2434721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94623" y="58085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790007" y="5388746"/>
              <a:ext cx="7222490" cy="940435"/>
            </a:xfrm>
            <a:custGeom>
              <a:avLst/>
              <a:gdLst/>
              <a:ahLst/>
              <a:cxnLst/>
              <a:rect l="l" t="t" r="r" b="b"/>
              <a:pathLst>
                <a:path w="7222490" h="940435">
                  <a:moveTo>
                    <a:pt x="181793" y="0"/>
                  </a:moveTo>
                  <a:lnTo>
                    <a:pt x="7040623" y="0"/>
                  </a:lnTo>
                  <a:lnTo>
                    <a:pt x="7076794" y="139"/>
                  </a:lnTo>
                  <a:lnTo>
                    <a:pt x="7129139" y="3758"/>
                  </a:lnTo>
                  <a:lnTo>
                    <a:pt x="7169057" y="19648"/>
                  </a:lnTo>
                  <a:lnTo>
                    <a:pt x="7202764" y="53353"/>
                  </a:lnTo>
                  <a:lnTo>
                    <a:pt x="7218653" y="93270"/>
                  </a:lnTo>
                  <a:lnTo>
                    <a:pt x="7222269" y="145617"/>
                  </a:lnTo>
                  <a:lnTo>
                    <a:pt x="7222408" y="181793"/>
                  </a:lnTo>
                  <a:lnTo>
                    <a:pt x="7222408" y="758398"/>
                  </a:lnTo>
                  <a:lnTo>
                    <a:pt x="7221295" y="823749"/>
                  </a:lnTo>
                  <a:lnTo>
                    <a:pt x="7213508" y="865093"/>
                  </a:lnTo>
                  <a:lnTo>
                    <a:pt x="7187744" y="905525"/>
                  </a:lnTo>
                  <a:lnTo>
                    <a:pt x="7147311" y="931283"/>
                  </a:lnTo>
                  <a:lnTo>
                    <a:pt x="7105966" y="939078"/>
                  </a:lnTo>
                  <a:lnTo>
                    <a:pt x="7040623" y="940192"/>
                  </a:lnTo>
                  <a:lnTo>
                    <a:pt x="181793" y="940192"/>
                  </a:lnTo>
                  <a:lnTo>
                    <a:pt x="116443" y="939078"/>
                  </a:lnTo>
                  <a:lnTo>
                    <a:pt x="75099" y="931283"/>
                  </a:lnTo>
                  <a:lnTo>
                    <a:pt x="34666" y="905525"/>
                  </a:lnTo>
                  <a:lnTo>
                    <a:pt x="8908" y="865093"/>
                  </a:lnTo>
                  <a:lnTo>
                    <a:pt x="1113" y="823749"/>
                  </a:lnTo>
                  <a:lnTo>
                    <a:pt x="0" y="758398"/>
                  </a:lnTo>
                  <a:lnTo>
                    <a:pt x="0" y="181793"/>
                  </a:lnTo>
                  <a:lnTo>
                    <a:pt x="1113" y="116443"/>
                  </a:lnTo>
                  <a:lnTo>
                    <a:pt x="8908" y="75099"/>
                  </a:lnTo>
                  <a:lnTo>
                    <a:pt x="34666" y="34666"/>
                  </a:lnTo>
                  <a:lnTo>
                    <a:pt x="75099" y="8908"/>
                  </a:lnTo>
                  <a:lnTo>
                    <a:pt x="116443" y="1113"/>
                  </a:lnTo>
                  <a:lnTo>
                    <a:pt x="181793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78885" y="7392090"/>
              <a:ext cx="3649345" cy="1143635"/>
            </a:xfrm>
            <a:custGeom>
              <a:avLst/>
              <a:gdLst/>
              <a:ahLst/>
              <a:cxnLst/>
              <a:rect l="l" t="t" r="r" b="b"/>
              <a:pathLst>
                <a:path w="3649345" h="1143634">
                  <a:moveTo>
                    <a:pt x="0" y="1143252"/>
                  </a:moveTo>
                  <a:lnTo>
                    <a:pt x="3639307" y="3130"/>
                  </a:lnTo>
                  <a:lnTo>
                    <a:pt x="364929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703204" y="7347252"/>
              <a:ext cx="111125" cy="96520"/>
            </a:xfrm>
            <a:custGeom>
              <a:avLst/>
              <a:gdLst/>
              <a:ahLst/>
              <a:cxnLst/>
              <a:rect l="l" t="t" r="r" b="b"/>
              <a:pathLst>
                <a:path w="111125" h="96520">
                  <a:moveTo>
                    <a:pt x="0" y="0"/>
                  </a:moveTo>
                  <a:lnTo>
                    <a:pt x="30051" y="95923"/>
                  </a:lnTo>
                  <a:lnTo>
                    <a:pt x="110886" y="179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848120" y="7114422"/>
              <a:ext cx="3884295" cy="345440"/>
            </a:xfrm>
            <a:custGeom>
              <a:avLst/>
              <a:gdLst/>
              <a:ahLst/>
              <a:cxnLst/>
              <a:rect l="l" t="t" r="r" b="b"/>
              <a:pathLst>
                <a:path w="3884294" h="345440">
                  <a:moveTo>
                    <a:pt x="114778" y="0"/>
                  </a:moveTo>
                  <a:lnTo>
                    <a:pt x="3768963" y="0"/>
                  </a:lnTo>
                  <a:lnTo>
                    <a:pt x="3791806" y="87"/>
                  </a:lnTo>
                  <a:lnTo>
                    <a:pt x="3836333" y="5624"/>
                  </a:lnTo>
                  <a:lnTo>
                    <a:pt x="3871342" y="33685"/>
                  </a:lnTo>
                  <a:lnTo>
                    <a:pt x="3883042" y="73518"/>
                  </a:lnTo>
                  <a:lnTo>
                    <a:pt x="3883745" y="114778"/>
                  </a:lnTo>
                  <a:lnTo>
                    <a:pt x="3883745" y="230600"/>
                  </a:lnTo>
                  <a:lnTo>
                    <a:pt x="3883042" y="271860"/>
                  </a:lnTo>
                  <a:lnTo>
                    <a:pt x="3871342" y="311693"/>
                  </a:lnTo>
                  <a:lnTo>
                    <a:pt x="3836333" y="339754"/>
                  </a:lnTo>
                  <a:lnTo>
                    <a:pt x="3791806" y="345291"/>
                  </a:lnTo>
                  <a:lnTo>
                    <a:pt x="3768963" y="345379"/>
                  </a:lnTo>
                  <a:lnTo>
                    <a:pt x="114778" y="345379"/>
                  </a:lnTo>
                  <a:lnTo>
                    <a:pt x="73518" y="344675"/>
                  </a:lnTo>
                  <a:lnTo>
                    <a:pt x="33685" y="332973"/>
                  </a:lnTo>
                  <a:lnTo>
                    <a:pt x="5624" y="297963"/>
                  </a:lnTo>
                  <a:lnTo>
                    <a:pt x="87" y="253440"/>
                  </a:lnTo>
                  <a:lnTo>
                    <a:pt x="0" y="230600"/>
                  </a:lnTo>
                  <a:lnTo>
                    <a:pt x="0" y="114778"/>
                  </a:lnTo>
                  <a:lnTo>
                    <a:pt x="703" y="73518"/>
                  </a:lnTo>
                  <a:lnTo>
                    <a:pt x="12405" y="33685"/>
                  </a:lnTo>
                  <a:lnTo>
                    <a:pt x="47415" y="5624"/>
                  </a:lnTo>
                  <a:lnTo>
                    <a:pt x="91938" y="87"/>
                  </a:lnTo>
                  <a:lnTo>
                    <a:pt x="114778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03933" y="7970836"/>
            <a:ext cx="17405350" cy="2054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774555">
              <a:lnSpc>
                <a:spcPct val="100000"/>
              </a:lnSpc>
              <a:spcBef>
                <a:spcPts val="95"/>
              </a:spcBef>
            </a:pPr>
            <a:r>
              <a:rPr sz="3300" b="1" spc="-385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r>
              <a:rPr sz="3300" b="1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70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r>
              <a:rPr sz="3300" b="1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35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3300" b="1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5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3300" b="1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-240" dirty="0">
                <a:solidFill>
                  <a:srgbClr val="FFFFFF"/>
                </a:solidFill>
                <a:latin typeface="Andale Mono"/>
                <a:cs typeface="Andale Mono"/>
              </a:rPr>
              <a:t>nn.Linear</a:t>
            </a:r>
            <a:endParaRPr sz="3300">
              <a:latin typeface="Andale Mono"/>
              <a:cs typeface="Andale Mono"/>
            </a:endParaRPr>
          </a:p>
          <a:p>
            <a:pPr>
              <a:lnSpc>
                <a:spcPct val="100000"/>
              </a:lnSpc>
            </a:pPr>
            <a:endParaRPr sz="4300">
              <a:latin typeface="Andale Mono"/>
              <a:cs typeface="Andale Mono"/>
            </a:endParaRPr>
          </a:p>
          <a:p>
            <a:pPr marL="12700">
              <a:lnSpc>
                <a:spcPct val="100000"/>
              </a:lnSpc>
              <a:spcBef>
                <a:spcPts val="3225"/>
              </a:spcBef>
            </a:pPr>
            <a:r>
              <a:rPr sz="3300" b="1" spc="-385" dirty="0">
                <a:solidFill>
                  <a:srgbClr val="FFFFFF"/>
                </a:solidFill>
                <a:latin typeface="Verdana"/>
                <a:cs typeface="Verdana"/>
              </a:rPr>
              <a:t>Linear</a:t>
            </a:r>
            <a:r>
              <a:rPr sz="3300" b="1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70" dirty="0">
                <a:solidFill>
                  <a:srgbClr val="FFFFFF"/>
                </a:solidFill>
                <a:latin typeface="Verdana"/>
                <a:cs typeface="Verdana"/>
              </a:rPr>
              <a:t>regression</a:t>
            </a:r>
            <a:r>
              <a:rPr sz="3300" b="1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35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3300" b="1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5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3300" b="1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-270" dirty="0">
                <a:solidFill>
                  <a:srgbClr val="FFFFFF"/>
                </a:solidFill>
                <a:latin typeface="Andale Mono"/>
                <a:cs typeface="Andale Mono"/>
              </a:rPr>
              <a:t>nn.Parameter</a:t>
            </a:r>
            <a:endParaRPr sz="3300">
              <a:latin typeface="Andale Mono"/>
              <a:cs typeface="Andale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18124" y="4646957"/>
            <a:ext cx="3060700" cy="2834640"/>
            <a:chOff x="618124" y="4646957"/>
            <a:chExt cx="3060700" cy="2834640"/>
          </a:xfrm>
        </p:grpSpPr>
        <p:sp>
          <p:nvSpPr>
            <p:cNvPr id="3" name="object 3"/>
            <p:cNvSpPr/>
            <p:nvPr/>
          </p:nvSpPr>
          <p:spPr>
            <a:xfrm>
              <a:off x="810269" y="4646957"/>
              <a:ext cx="2068942" cy="20689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14411" y="5593693"/>
              <a:ext cx="1364262" cy="13642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8124" y="6116954"/>
              <a:ext cx="1364262" cy="13642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7796977" y="4059489"/>
            <a:ext cx="4009207" cy="4009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86594" y="5102495"/>
            <a:ext cx="403987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78740" algn="ctr">
              <a:lnSpc>
                <a:spcPct val="100000"/>
              </a:lnSpc>
              <a:spcBef>
                <a:spcPts val="380"/>
              </a:spcBef>
            </a:pPr>
            <a:r>
              <a:rPr sz="2850" spc="-100" dirty="0">
                <a:solidFill>
                  <a:srgbClr val="FFFFFF"/>
                </a:solidFill>
                <a:latin typeface="Andale Mono"/>
                <a:cs typeface="Andale Mono"/>
              </a:rPr>
              <a:t>[[116, </a:t>
            </a:r>
            <a:r>
              <a:rPr sz="2850" spc="-80" dirty="0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sz="2850" spc="-47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850">
              <a:latin typeface="Andale Mono"/>
              <a:cs typeface="Andale Mono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4013835" algn="l"/>
              </a:tabLst>
            </a:pP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u="heavy" spc="-5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spc="-36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Andale Mono"/>
                <a:cs typeface="Andale Mono"/>
              </a:rPr>
              <a:t>[117, </a:t>
            </a:r>
            <a:r>
              <a:rPr sz="2850" spc="-80" dirty="0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sz="2850" spc="-52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90" dirty="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r>
              <a:rPr sz="2850" spc="4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	</a:t>
            </a:r>
            <a:endParaRPr sz="2850">
              <a:latin typeface="Andale Mono"/>
              <a:cs typeface="Andale Mono"/>
            </a:endParaRPr>
          </a:p>
          <a:p>
            <a:pPr marL="547370">
              <a:lnSpc>
                <a:spcPct val="100000"/>
              </a:lnSpc>
              <a:spcBef>
                <a:spcPts val="290"/>
              </a:spcBef>
            </a:pPr>
            <a:r>
              <a:rPr sz="2850" spc="-95" dirty="0">
                <a:solidFill>
                  <a:srgbClr val="FFFFFF"/>
                </a:solidFill>
                <a:latin typeface="Andale Mono"/>
                <a:cs typeface="Andale Mono"/>
              </a:rPr>
              <a:t>[125, </a:t>
            </a:r>
            <a:r>
              <a:rPr sz="2850" spc="-80" dirty="0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sz="2850" spc="-47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850">
              <a:latin typeface="Andale Mono"/>
              <a:cs typeface="Andale Mono"/>
            </a:endParaRPr>
          </a:p>
          <a:p>
            <a:pPr marL="547370">
              <a:lnSpc>
                <a:spcPct val="100000"/>
              </a:lnSpc>
              <a:spcBef>
                <a:spcPts val="290"/>
              </a:spcBef>
            </a:pP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677834" y="5102495"/>
            <a:ext cx="5456555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93345" algn="ctr">
              <a:lnSpc>
                <a:spcPct val="100000"/>
              </a:lnSpc>
              <a:spcBef>
                <a:spcPts val="380"/>
              </a:spcBef>
            </a:pPr>
            <a:r>
              <a:rPr sz="2850" spc="-110" dirty="0">
                <a:solidFill>
                  <a:srgbClr val="FFFFFF"/>
                </a:solidFill>
                <a:latin typeface="Andale Mono"/>
                <a:cs typeface="Andale Mono"/>
              </a:rPr>
              <a:t>[[0.983, </a:t>
            </a:r>
            <a:r>
              <a:rPr sz="2850" spc="-100" dirty="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sz="2850" spc="-4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850">
              <a:latin typeface="Andale Mono"/>
              <a:cs typeface="Andale Mono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5430520" algn="l"/>
              </a:tabLst>
            </a:pP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u="heavy" spc="-5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spc="-108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Andale Mono"/>
                <a:cs typeface="Andale Mono"/>
              </a:rPr>
              <a:t>[0.110, </a:t>
            </a:r>
            <a:r>
              <a:rPr sz="2850" spc="-100" dirty="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sz="2850" spc="-50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r>
              <a:rPr sz="2850" spc="-37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	</a:t>
            </a:r>
            <a:endParaRPr sz="2850">
              <a:latin typeface="Andale Mono"/>
              <a:cs typeface="Andale Mono"/>
            </a:endParaRPr>
          </a:p>
          <a:p>
            <a:pPr marL="456565">
              <a:lnSpc>
                <a:spcPct val="100000"/>
              </a:lnSpc>
              <a:spcBef>
                <a:spcPts val="290"/>
              </a:spcBef>
            </a:pPr>
            <a:r>
              <a:rPr sz="2850" spc="-105" dirty="0">
                <a:solidFill>
                  <a:srgbClr val="FFFFFF"/>
                </a:solidFill>
                <a:latin typeface="Andale Mono"/>
                <a:cs typeface="Andale Mono"/>
              </a:rPr>
              <a:t>[0.023, </a:t>
            </a:r>
            <a:r>
              <a:rPr sz="2850" spc="-100" dirty="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sz="2850" spc="-46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850">
              <a:latin typeface="Andale Mono"/>
              <a:cs typeface="Andale Mono"/>
            </a:endParaRPr>
          </a:p>
          <a:p>
            <a:pPr marL="456565">
              <a:lnSpc>
                <a:spcPct val="100000"/>
              </a:lnSpc>
              <a:spcBef>
                <a:spcPts val="290"/>
              </a:spcBef>
            </a:pP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50" dirty="0">
                <a:solidFill>
                  <a:srgbClr val="FFFFFF"/>
                </a:solidFill>
                <a:latin typeface="Verdana"/>
                <a:cs typeface="Verdana"/>
              </a:rPr>
              <a:t>Inputs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82210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360" dirty="0">
                <a:solidFill>
                  <a:srgbClr val="FFFFFF"/>
                </a:solidFill>
                <a:latin typeface="Verdana"/>
                <a:cs typeface="Verdana"/>
              </a:rPr>
              <a:t>Numerical  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encoding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01506" y="9696093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-355" dirty="0">
                <a:solidFill>
                  <a:srgbClr val="FFFFFF"/>
                </a:solidFill>
                <a:latin typeface="Verdana"/>
                <a:cs typeface="Verdana"/>
              </a:rPr>
              <a:t>Learns  </a:t>
            </a:r>
            <a:r>
              <a:rPr sz="3100" b="1" spc="-3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3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2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100" b="1" spc="-3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3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100" b="1" spc="-2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459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100" b="1" spc="-1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4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3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100" b="1" spc="-2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100" b="1" spc="-3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3100">
              <a:latin typeface="Verdana"/>
              <a:cs typeface="Verdana"/>
            </a:endParaRPr>
          </a:p>
          <a:p>
            <a:pPr algn="ctr">
              <a:lnSpc>
                <a:spcPts val="3210"/>
              </a:lnSpc>
            </a:pPr>
            <a:r>
              <a:rPr sz="3100" b="1" spc="-409" dirty="0">
                <a:solidFill>
                  <a:srgbClr val="FFFFFF"/>
                </a:solidFill>
                <a:latin typeface="Verdana"/>
                <a:cs typeface="Verdana"/>
              </a:rPr>
              <a:t>(p</a:t>
            </a:r>
            <a:r>
              <a:rPr sz="3100" b="1" spc="-4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360" dirty="0">
                <a:solidFill>
                  <a:srgbClr val="FFFFFF"/>
                </a:solidFill>
                <a:latin typeface="Verdana"/>
                <a:cs typeface="Verdana"/>
              </a:rPr>
              <a:t>erns</a:t>
            </a:r>
            <a:r>
              <a:rPr sz="3100" b="1" spc="-484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100" b="1" spc="-3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310" dirty="0">
                <a:solidFill>
                  <a:srgbClr val="FFFFFF"/>
                </a:solidFill>
                <a:latin typeface="Verdana"/>
                <a:cs typeface="Verdana"/>
              </a:rPr>
              <a:t>tu</a:t>
            </a:r>
            <a:r>
              <a:rPr sz="3100" b="1" spc="-3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2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100" b="1" spc="-76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100" b="1" spc="-53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3100" b="1" spc="-310" dirty="0">
                <a:solidFill>
                  <a:srgbClr val="FFFFFF"/>
                </a:solidFill>
                <a:latin typeface="Verdana"/>
                <a:cs typeface="Verdana"/>
              </a:rPr>
              <a:t>eig</a:t>
            </a:r>
            <a:r>
              <a:rPr sz="3100" b="1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ts)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43348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-5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00" b="1" spc="-4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27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300" b="1" spc="-4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00" b="1" spc="-3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40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5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300" b="1" spc="-1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00" b="1" spc="-4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00" b="1" spc="-1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00" b="1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300" b="1" spc="-2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300" b="1" spc="-260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3300" b="1" spc="-310" dirty="0">
                <a:solidFill>
                  <a:srgbClr val="FFFFFF"/>
                </a:solidFill>
                <a:latin typeface="Verdana"/>
                <a:cs typeface="Verdana"/>
              </a:rPr>
              <a:t>outputs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83521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95" dirty="0">
                <a:solidFill>
                  <a:srgbClr val="FFFFFF"/>
                </a:solidFill>
                <a:latin typeface="Verdana"/>
                <a:cs typeface="Verdana"/>
              </a:rPr>
              <a:t>Outputs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387608" y="5470913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-120" dirty="0">
                <a:solidFill>
                  <a:srgbClr val="FFFFFF"/>
                </a:solidFill>
                <a:latin typeface="Arial"/>
                <a:cs typeface="Arial"/>
              </a:rPr>
              <a:t>Ramen,  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Spagh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300" spc="210" dirty="0">
                <a:solidFill>
                  <a:srgbClr val="FFFFFF"/>
                </a:solidFill>
                <a:latin typeface="Arial"/>
                <a:cs typeface="Arial"/>
              </a:rPr>
              <a:t>tti</a:t>
            </a:r>
            <a:endParaRPr sz="33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52530" y="592407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110788" y="592407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02837" y="59197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43716" y="59197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7446189" y="1855030"/>
          <a:ext cx="5158105" cy="2030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4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4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[[0.092,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0.210,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0.415],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[0.778,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0.929,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2070735" algn="l"/>
                        </a:tabLst>
                      </a:pPr>
                      <a:r>
                        <a:rPr sz="2850" spc="-10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0.030],</a:t>
                      </a:r>
                      <a:r>
                        <a:rPr sz="2850" spc="-72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61D836"/>
                            </a:solidFill>
                          </a:uFill>
                          <a:latin typeface="Andale Mono"/>
                          <a:cs typeface="Andale Mono"/>
                        </a:rPr>
                        <a:t> 	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[0.019,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0.182,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0.555],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8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 rot="21240000">
            <a:off x="4588146" y="755520"/>
            <a:ext cx="5154976" cy="4711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10"/>
              </a:lnSpc>
            </a:pPr>
            <a:r>
              <a:rPr sz="3700" b="1" spc="-80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3700" b="1" spc="-15" dirty="0">
                <a:solidFill>
                  <a:srgbClr val="FFFFFF"/>
                </a:solidFill>
                <a:latin typeface="Arial"/>
                <a:cs typeface="Arial"/>
              </a:rPr>
              <a:t>Initialise </a:t>
            </a:r>
            <a:r>
              <a:rPr sz="5550" b="1" spc="-150" baseline="525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5550" b="1" spc="-644" baseline="52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172" baseline="6756" dirty="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endParaRPr sz="5550" baseline="6756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 rot="21240000">
            <a:off x="4246473" y="1279998"/>
            <a:ext cx="5966094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9"/>
              </a:lnSpc>
            </a:pPr>
            <a:r>
              <a:rPr sz="5550" b="1" spc="-315" baseline="-6006" dirty="0">
                <a:solidFill>
                  <a:srgbClr val="FFFFFF"/>
                </a:solidFill>
                <a:latin typeface="Arial"/>
                <a:cs typeface="Arial"/>
              </a:rPr>
              <a:t>weights </a:t>
            </a:r>
            <a:r>
              <a:rPr sz="5550" b="1" spc="127" baseline="-2252" dirty="0">
                <a:solidFill>
                  <a:srgbClr val="FFFFFF"/>
                </a:solidFill>
                <a:latin typeface="Arial"/>
                <a:cs typeface="Arial"/>
              </a:rPr>
              <a:t>(only </a:t>
            </a:r>
            <a:r>
              <a:rPr sz="3700" b="1" spc="-4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3700" b="1" spc="-3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15" dirty="0">
                <a:solidFill>
                  <a:srgbClr val="FFFFFF"/>
                </a:solidFill>
                <a:latin typeface="Arial"/>
                <a:cs typeface="Arial"/>
              </a:rPr>
              <a:t>beginning)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5326968" y="579950"/>
            <a:ext cx="2379980" cy="1783714"/>
            <a:chOff x="15326968" y="579950"/>
            <a:chExt cx="2379980" cy="1783714"/>
          </a:xfrm>
        </p:grpSpPr>
        <p:sp>
          <p:nvSpPr>
            <p:cNvPr id="23" name="object 23"/>
            <p:cNvSpPr/>
            <p:nvPr/>
          </p:nvSpPr>
          <p:spPr>
            <a:xfrm>
              <a:off x="15326968" y="682754"/>
              <a:ext cx="2240800" cy="168059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287955" y="579950"/>
              <a:ext cx="418835" cy="4188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5231788" y="2543671"/>
            <a:ext cx="2626995" cy="1748789"/>
            <a:chOff x="15231788" y="2543671"/>
            <a:chExt cx="2626995" cy="1748789"/>
          </a:xfrm>
        </p:grpSpPr>
        <p:sp>
          <p:nvSpPr>
            <p:cNvPr id="26" name="object 26"/>
            <p:cNvSpPr/>
            <p:nvPr/>
          </p:nvSpPr>
          <p:spPr>
            <a:xfrm>
              <a:off x="15231788" y="2668170"/>
              <a:ext cx="2431098" cy="16238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439574" y="2543671"/>
              <a:ext cx="418835" cy="4188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2561920" y="579950"/>
            <a:ext cx="2649855" cy="3886835"/>
            <a:chOff x="12561920" y="579950"/>
            <a:chExt cx="2649855" cy="3886835"/>
          </a:xfrm>
        </p:grpSpPr>
        <p:sp>
          <p:nvSpPr>
            <p:cNvPr id="29" name="object 29"/>
            <p:cNvSpPr/>
            <p:nvPr/>
          </p:nvSpPr>
          <p:spPr>
            <a:xfrm>
              <a:off x="12694691" y="734270"/>
              <a:ext cx="2368702" cy="157758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892486" y="2493568"/>
              <a:ext cx="1973102" cy="197310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623219" y="2343918"/>
              <a:ext cx="418835" cy="41883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792533" y="579950"/>
              <a:ext cx="418835" cy="41883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2561920" y="269505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 rot="60000">
            <a:off x="15395485" y="118435"/>
            <a:ext cx="3656417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9"/>
              </a:lnSpc>
            </a:pPr>
            <a:r>
              <a:rPr sz="5550" b="1" spc="150" baseline="3003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sz="5550" b="1" spc="-390" baseline="2252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5550" b="1" spc="-719" baseline="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30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955926" y="7141661"/>
            <a:ext cx="4999355" cy="117602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727200" marR="5080" indent="-1714500">
              <a:lnSpc>
                <a:spcPts val="4190"/>
              </a:lnSpc>
              <a:spcBef>
                <a:spcPts val="140"/>
              </a:spcBef>
            </a:pPr>
            <a:r>
              <a:rPr sz="5550" b="1" spc="97" baseline="-2252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sz="5550" b="1" spc="-337" baseline="-2252" dirty="0">
                <a:solidFill>
                  <a:srgbClr val="FFFFFF"/>
                </a:solidFill>
                <a:latin typeface="Arial"/>
                <a:cs typeface="Arial"/>
              </a:rPr>
              <a:t>Update </a:t>
            </a:r>
            <a:r>
              <a:rPr sz="3700" b="1" spc="-210" dirty="0">
                <a:solidFill>
                  <a:srgbClr val="FFFFFF"/>
                </a:solidFill>
                <a:latin typeface="Arial"/>
                <a:cs typeface="Arial"/>
              </a:rPr>
              <a:t>representation  </a:t>
            </a:r>
            <a:r>
              <a:rPr sz="3700" b="1" spc="-195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endParaRPr sz="37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801586" y="3641893"/>
            <a:ext cx="0" cy="351790"/>
          </a:xfrm>
          <a:custGeom>
            <a:avLst/>
            <a:gdLst/>
            <a:ahLst/>
            <a:cxnLst/>
            <a:rect l="l" t="t" r="r" b="b"/>
            <a:pathLst>
              <a:path h="351789">
                <a:moveTo>
                  <a:pt x="0" y="0"/>
                </a:moveTo>
                <a:lnTo>
                  <a:pt x="0" y="351377"/>
                </a:lnTo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51326" y="355183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1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15024882" y="4592959"/>
            <a:ext cx="100965" cy="605790"/>
            <a:chOff x="15024882" y="4592959"/>
            <a:chExt cx="100965" cy="605790"/>
          </a:xfrm>
        </p:grpSpPr>
        <p:sp>
          <p:nvSpPr>
            <p:cNvPr id="39" name="object 39"/>
            <p:cNvSpPr/>
            <p:nvPr/>
          </p:nvSpPr>
          <p:spPr>
            <a:xfrm>
              <a:off x="15075143" y="4592959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h="515620">
                  <a:moveTo>
                    <a:pt x="0" y="0"/>
                  </a:moveTo>
                  <a:lnTo>
                    <a:pt x="0" y="515202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5024882" y="509768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7292238" y="8183353"/>
            <a:ext cx="4416425" cy="280035"/>
            <a:chOff x="7292238" y="8183353"/>
            <a:chExt cx="4416425" cy="280035"/>
          </a:xfrm>
        </p:grpSpPr>
        <p:sp>
          <p:nvSpPr>
            <p:cNvPr id="42" name="object 42"/>
            <p:cNvSpPr/>
            <p:nvPr/>
          </p:nvSpPr>
          <p:spPr>
            <a:xfrm>
              <a:off x="7380943" y="8231057"/>
              <a:ext cx="4317365" cy="222250"/>
            </a:xfrm>
            <a:custGeom>
              <a:avLst/>
              <a:gdLst/>
              <a:ahLst/>
              <a:cxnLst/>
              <a:rect l="l" t="t" r="r" b="b"/>
              <a:pathLst>
                <a:path w="4317365" h="222250">
                  <a:moveTo>
                    <a:pt x="4316962" y="115196"/>
                  </a:moveTo>
                  <a:lnTo>
                    <a:pt x="4266784" y="121216"/>
                  </a:lnTo>
                  <a:lnTo>
                    <a:pt x="4216594" y="127061"/>
                  </a:lnTo>
                  <a:lnTo>
                    <a:pt x="4166393" y="132732"/>
                  </a:lnTo>
                  <a:lnTo>
                    <a:pt x="4116180" y="138227"/>
                  </a:lnTo>
                  <a:lnTo>
                    <a:pt x="4065955" y="143547"/>
                  </a:lnTo>
                  <a:lnTo>
                    <a:pt x="4015719" y="148692"/>
                  </a:lnTo>
                  <a:lnTo>
                    <a:pt x="3965471" y="153661"/>
                  </a:lnTo>
                  <a:lnTo>
                    <a:pt x="3915211" y="158456"/>
                  </a:lnTo>
                  <a:lnTo>
                    <a:pt x="3864940" y="163076"/>
                  </a:lnTo>
                  <a:lnTo>
                    <a:pt x="3814657" y="167520"/>
                  </a:lnTo>
                  <a:lnTo>
                    <a:pt x="3764362" y="171789"/>
                  </a:lnTo>
                  <a:lnTo>
                    <a:pt x="3714056" y="175884"/>
                  </a:lnTo>
                  <a:lnTo>
                    <a:pt x="3663738" y="179803"/>
                  </a:lnTo>
                  <a:lnTo>
                    <a:pt x="3613409" y="183547"/>
                  </a:lnTo>
                  <a:lnTo>
                    <a:pt x="3563068" y="187116"/>
                  </a:lnTo>
                  <a:lnTo>
                    <a:pt x="3512715" y="190509"/>
                  </a:lnTo>
                  <a:lnTo>
                    <a:pt x="3462351" y="193728"/>
                  </a:lnTo>
                  <a:lnTo>
                    <a:pt x="3411975" y="196772"/>
                  </a:lnTo>
                  <a:lnTo>
                    <a:pt x="3361587" y="199640"/>
                  </a:lnTo>
                  <a:lnTo>
                    <a:pt x="3311188" y="202333"/>
                  </a:lnTo>
                  <a:lnTo>
                    <a:pt x="3260777" y="204852"/>
                  </a:lnTo>
                  <a:lnTo>
                    <a:pt x="3210354" y="207195"/>
                  </a:lnTo>
                  <a:lnTo>
                    <a:pt x="3159920" y="209363"/>
                  </a:lnTo>
                  <a:lnTo>
                    <a:pt x="3109474" y="211356"/>
                  </a:lnTo>
                  <a:lnTo>
                    <a:pt x="3059017" y="213174"/>
                  </a:lnTo>
                  <a:lnTo>
                    <a:pt x="3008548" y="214816"/>
                  </a:lnTo>
                  <a:lnTo>
                    <a:pt x="2958067" y="216284"/>
                  </a:lnTo>
                  <a:lnTo>
                    <a:pt x="2907575" y="217577"/>
                  </a:lnTo>
                  <a:lnTo>
                    <a:pt x="2857071" y="218694"/>
                  </a:lnTo>
                  <a:lnTo>
                    <a:pt x="2806555" y="219636"/>
                  </a:lnTo>
                  <a:lnTo>
                    <a:pt x="2756028" y="220403"/>
                  </a:lnTo>
                  <a:lnTo>
                    <a:pt x="2705489" y="220996"/>
                  </a:lnTo>
                  <a:lnTo>
                    <a:pt x="2654938" y="221413"/>
                  </a:lnTo>
                  <a:lnTo>
                    <a:pt x="2604376" y="221654"/>
                  </a:lnTo>
                  <a:lnTo>
                    <a:pt x="2553802" y="221721"/>
                  </a:lnTo>
                  <a:lnTo>
                    <a:pt x="2503217" y="221613"/>
                  </a:lnTo>
                  <a:lnTo>
                    <a:pt x="2452619" y="221329"/>
                  </a:lnTo>
                  <a:lnTo>
                    <a:pt x="2402011" y="220871"/>
                  </a:lnTo>
                  <a:lnTo>
                    <a:pt x="2351390" y="220237"/>
                  </a:lnTo>
                  <a:lnTo>
                    <a:pt x="2300758" y="219428"/>
                  </a:lnTo>
                  <a:lnTo>
                    <a:pt x="2250115" y="218444"/>
                  </a:lnTo>
                  <a:lnTo>
                    <a:pt x="2199460" y="217285"/>
                  </a:lnTo>
                  <a:lnTo>
                    <a:pt x="2148793" y="215951"/>
                  </a:lnTo>
                  <a:lnTo>
                    <a:pt x="2098114" y="214442"/>
                  </a:lnTo>
                  <a:lnTo>
                    <a:pt x="2047424" y="212758"/>
                  </a:lnTo>
                  <a:lnTo>
                    <a:pt x="1996722" y="210898"/>
                  </a:lnTo>
                  <a:lnTo>
                    <a:pt x="1946009" y="208864"/>
                  </a:lnTo>
                  <a:lnTo>
                    <a:pt x="1895284" y="206654"/>
                  </a:lnTo>
                  <a:lnTo>
                    <a:pt x="1844547" y="204270"/>
                  </a:lnTo>
                  <a:lnTo>
                    <a:pt x="1793799" y="201710"/>
                  </a:lnTo>
                  <a:lnTo>
                    <a:pt x="1743039" y="198975"/>
                  </a:lnTo>
                  <a:lnTo>
                    <a:pt x="1692267" y="196065"/>
                  </a:lnTo>
                  <a:lnTo>
                    <a:pt x="1641484" y="192980"/>
                  </a:lnTo>
                  <a:lnTo>
                    <a:pt x="1590689" y="189719"/>
                  </a:lnTo>
                  <a:lnTo>
                    <a:pt x="1539883" y="186284"/>
                  </a:lnTo>
                  <a:lnTo>
                    <a:pt x="1489065" y="182673"/>
                  </a:lnTo>
                  <a:lnTo>
                    <a:pt x="1438235" y="178888"/>
                  </a:lnTo>
                  <a:lnTo>
                    <a:pt x="1387394" y="174927"/>
                  </a:lnTo>
                  <a:lnTo>
                    <a:pt x="1336541" y="170791"/>
                  </a:lnTo>
                  <a:lnTo>
                    <a:pt x="1285676" y="166480"/>
                  </a:lnTo>
                  <a:lnTo>
                    <a:pt x="1234800" y="161994"/>
                  </a:lnTo>
                  <a:lnTo>
                    <a:pt x="1183912" y="157333"/>
                  </a:lnTo>
                  <a:lnTo>
                    <a:pt x="1133012" y="152497"/>
                  </a:lnTo>
                  <a:lnTo>
                    <a:pt x="1082101" y="147486"/>
                  </a:lnTo>
                  <a:lnTo>
                    <a:pt x="1031179" y="142299"/>
                  </a:lnTo>
                  <a:lnTo>
                    <a:pt x="980244" y="136938"/>
                  </a:lnTo>
                  <a:lnTo>
                    <a:pt x="929298" y="131401"/>
                  </a:lnTo>
                  <a:lnTo>
                    <a:pt x="878341" y="125689"/>
                  </a:lnTo>
                  <a:lnTo>
                    <a:pt x="827371" y="119802"/>
                  </a:lnTo>
                  <a:lnTo>
                    <a:pt x="776391" y="113740"/>
                  </a:lnTo>
                  <a:lnTo>
                    <a:pt x="725398" y="107503"/>
                  </a:lnTo>
                  <a:lnTo>
                    <a:pt x="674394" y="101091"/>
                  </a:lnTo>
                  <a:lnTo>
                    <a:pt x="623378" y="94503"/>
                  </a:lnTo>
                  <a:lnTo>
                    <a:pt x="572351" y="87741"/>
                  </a:lnTo>
                  <a:lnTo>
                    <a:pt x="521312" y="80804"/>
                  </a:lnTo>
                  <a:lnTo>
                    <a:pt x="470261" y="73691"/>
                  </a:lnTo>
                  <a:lnTo>
                    <a:pt x="419199" y="66403"/>
                  </a:lnTo>
                  <a:lnTo>
                    <a:pt x="368125" y="58940"/>
                  </a:lnTo>
                  <a:lnTo>
                    <a:pt x="317040" y="51302"/>
                  </a:lnTo>
                  <a:lnTo>
                    <a:pt x="265943" y="43489"/>
                  </a:lnTo>
                  <a:lnTo>
                    <a:pt x="214834" y="35501"/>
                  </a:lnTo>
                  <a:lnTo>
                    <a:pt x="163714" y="27338"/>
                  </a:lnTo>
                  <a:lnTo>
                    <a:pt x="112582" y="18999"/>
                  </a:lnTo>
                  <a:lnTo>
                    <a:pt x="61438" y="10486"/>
                  </a:lnTo>
                  <a:lnTo>
                    <a:pt x="10283" y="1797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292238" y="8183353"/>
              <a:ext cx="107950" cy="99060"/>
            </a:xfrm>
            <a:custGeom>
              <a:avLst/>
              <a:gdLst/>
              <a:ahLst/>
              <a:cxnLst/>
              <a:rect l="l" t="t" r="r" b="b"/>
              <a:pathLst>
                <a:path w="107950" h="99059">
                  <a:moveTo>
                    <a:pt x="107672" y="0"/>
                  </a:moveTo>
                  <a:lnTo>
                    <a:pt x="0" y="32197"/>
                  </a:lnTo>
                  <a:lnTo>
                    <a:pt x="90363" y="99012"/>
                  </a:lnTo>
                  <a:lnTo>
                    <a:pt x="107672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3455755" y="7367964"/>
            <a:ext cx="4034790" cy="11728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100455" marR="5080" indent="-1088390">
              <a:lnSpc>
                <a:spcPts val="4230"/>
              </a:lnSpc>
              <a:spcBef>
                <a:spcPts val="35"/>
              </a:spcBef>
            </a:pPr>
            <a:r>
              <a:rPr sz="5550" b="1" spc="165" baseline="-2252" dirty="0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sz="5550" b="1" spc="-442" baseline="-1501" dirty="0">
                <a:solidFill>
                  <a:srgbClr val="FFFFFF"/>
                </a:solidFill>
                <a:latin typeface="Arial"/>
                <a:cs typeface="Arial"/>
              </a:rPr>
              <a:t>Repeat </a:t>
            </a:r>
            <a:r>
              <a:rPr sz="3700" b="1" spc="-100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5550" b="1" spc="-480" baseline="1501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3700" b="1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30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280633" y="450762"/>
            <a:ext cx="3750310" cy="167767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529590" marR="5080" indent="-517525">
              <a:lnSpc>
                <a:spcPts val="6070"/>
              </a:lnSpc>
              <a:spcBef>
                <a:spcPts val="1025"/>
              </a:spcBef>
            </a:pPr>
            <a:r>
              <a:rPr sz="5750" spc="-409" dirty="0"/>
              <a:t>Su</a:t>
            </a:r>
            <a:r>
              <a:rPr sz="5750" spc="-365" dirty="0"/>
              <a:t>p</a:t>
            </a:r>
            <a:r>
              <a:rPr sz="5750" spc="-285" dirty="0"/>
              <a:t>e</a:t>
            </a:r>
            <a:r>
              <a:rPr sz="5750" spc="-150" dirty="0"/>
              <a:t>r</a:t>
            </a:r>
            <a:r>
              <a:rPr sz="5750" spc="-295" dirty="0"/>
              <a:t>vis</a:t>
            </a:r>
            <a:r>
              <a:rPr sz="5750" spc="-315" dirty="0"/>
              <a:t>e</a:t>
            </a:r>
            <a:r>
              <a:rPr sz="5750" spc="50" dirty="0"/>
              <a:t>d  </a:t>
            </a:r>
            <a:r>
              <a:rPr sz="5750" spc="-290" dirty="0"/>
              <a:t>learning</a:t>
            </a:r>
            <a:endParaRPr sz="5750"/>
          </a:p>
        </p:txBody>
      </p:sp>
      <p:sp>
        <p:nvSpPr>
          <p:cNvPr id="46" name="object 46"/>
          <p:cNvSpPr txBox="1"/>
          <p:nvPr/>
        </p:nvSpPr>
        <p:spPr>
          <a:xfrm rot="60000">
            <a:off x="852986" y="2224772"/>
            <a:ext cx="2137427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90"/>
              </a:lnSpc>
            </a:pPr>
            <a:r>
              <a:rPr sz="3700" b="1" spc="-200" dirty="0">
                <a:solidFill>
                  <a:srgbClr val="FFFFFF"/>
                </a:solidFill>
                <a:latin typeface="Arial"/>
                <a:cs typeface="Arial"/>
              </a:rPr>
              <a:t>(overview)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61939" y="4836721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27" y="0"/>
                </a:moveTo>
                <a:lnTo>
                  <a:pt x="311508" y="0"/>
                </a:lnTo>
                <a:lnTo>
                  <a:pt x="249517" y="238"/>
                </a:lnTo>
                <a:lnTo>
                  <a:pt x="199522" y="1908"/>
                </a:lnTo>
                <a:lnTo>
                  <a:pt x="159815" y="6440"/>
                </a:lnTo>
                <a:lnTo>
                  <a:pt x="91443" y="33668"/>
                </a:lnTo>
                <a:lnTo>
                  <a:pt x="59422" y="59403"/>
                </a:lnTo>
                <a:lnTo>
                  <a:pt x="33683" y="91425"/>
                </a:lnTo>
                <a:lnTo>
                  <a:pt x="15287" y="128687"/>
                </a:lnTo>
                <a:lnTo>
                  <a:pt x="1910" y="199530"/>
                </a:lnTo>
                <a:lnTo>
                  <a:pt x="238" y="249520"/>
                </a:lnTo>
                <a:lnTo>
                  <a:pt x="0" y="311508"/>
                </a:lnTo>
                <a:lnTo>
                  <a:pt x="0" y="1963709"/>
                </a:lnTo>
                <a:lnTo>
                  <a:pt x="238" y="2025697"/>
                </a:lnTo>
                <a:lnTo>
                  <a:pt x="1910" y="2075688"/>
                </a:lnTo>
                <a:lnTo>
                  <a:pt x="6449" y="2115394"/>
                </a:lnTo>
                <a:lnTo>
                  <a:pt x="33683" y="2183791"/>
                </a:lnTo>
                <a:lnTo>
                  <a:pt x="59422" y="2215810"/>
                </a:lnTo>
                <a:lnTo>
                  <a:pt x="91443" y="2241545"/>
                </a:lnTo>
                <a:lnTo>
                  <a:pt x="128687" y="2259952"/>
                </a:lnTo>
                <a:lnTo>
                  <a:pt x="199522" y="2273301"/>
                </a:lnTo>
                <a:lnTo>
                  <a:pt x="249517" y="2274969"/>
                </a:lnTo>
                <a:lnTo>
                  <a:pt x="311508" y="2275208"/>
                </a:lnTo>
                <a:lnTo>
                  <a:pt x="4561327" y="2275208"/>
                </a:lnTo>
                <a:lnTo>
                  <a:pt x="4623317" y="2274969"/>
                </a:lnTo>
                <a:lnTo>
                  <a:pt x="4673313" y="2273301"/>
                </a:lnTo>
                <a:lnTo>
                  <a:pt x="4713020" y="2268772"/>
                </a:lnTo>
                <a:lnTo>
                  <a:pt x="4781392" y="2241545"/>
                </a:lnTo>
                <a:lnTo>
                  <a:pt x="4813413" y="2215810"/>
                </a:lnTo>
                <a:lnTo>
                  <a:pt x="4839152" y="2183791"/>
                </a:lnTo>
                <a:lnTo>
                  <a:pt x="4857548" y="2146531"/>
                </a:lnTo>
                <a:lnTo>
                  <a:pt x="4870924" y="2075688"/>
                </a:lnTo>
                <a:lnTo>
                  <a:pt x="4872597" y="2025697"/>
                </a:lnTo>
                <a:lnTo>
                  <a:pt x="4872835" y="1963709"/>
                </a:lnTo>
                <a:lnTo>
                  <a:pt x="4872835" y="311508"/>
                </a:lnTo>
                <a:lnTo>
                  <a:pt x="4872597" y="249520"/>
                </a:lnTo>
                <a:lnTo>
                  <a:pt x="4870924" y="199530"/>
                </a:lnTo>
                <a:lnTo>
                  <a:pt x="4866386" y="159823"/>
                </a:lnTo>
                <a:lnTo>
                  <a:pt x="4839152" y="91425"/>
                </a:lnTo>
                <a:lnTo>
                  <a:pt x="4813413" y="59403"/>
                </a:lnTo>
                <a:lnTo>
                  <a:pt x="4781392" y="33668"/>
                </a:lnTo>
                <a:lnTo>
                  <a:pt x="4744148" y="15266"/>
                </a:lnTo>
                <a:lnTo>
                  <a:pt x="4673313" y="1908"/>
                </a:lnTo>
                <a:lnTo>
                  <a:pt x="4623317" y="238"/>
                </a:lnTo>
                <a:lnTo>
                  <a:pt x="4561327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18125" y="1468332"/>
            <a:ext cx="11188065" cy="6600825"/>
            <a:chOff x="618125" y="1468332"/>
            <a:chExt cx="11188065" cy="6600825"/>
          </a:xfrm>
        </p:grpSpPr>
        <p:sp>
          <p:nvSpPr>
            <p:cNvPr id="4" name="object 4"/>
            <p:cNvSpPr/>
            <p:nvPr/>
          </p:nvSpPr>
          <p:spPr>
            <a:xfrm>
              <a:off x="4261440" y="4991722"/>
              <a:ext cx="3380104" cy="2145030"/>
            </a:xfrm>
            <a:custGeom>
              <a:avLst/>
              <a:gdLst/>
              <a:ahLst/>
              <a:cxnLst/>
              <a:rect l="l" t="t" r="r" b="b"/>
              <a:pathLst>
                <a:path w="3380104" h="2145029">
                  <a:moveTo>
                    <a:pt x="3049750" y="0"/>
                  </a:moveTo>
                  <a:lnTo>
                    <a:pt x="330010" y="0"/>
                  </a:lnTo>
                  <a:lnTo>
                    <a:pt x="264338" y="252"/>
                  </a:lnTo>
                  <a:lnTo>
                    <a:pt x="211377" y="2020"/>
                  </a:lnTo>
                  <a:lnTo>
                    <a:pt x="169310" y="6820"/>
                  </a:lnTo>
                  <a:lnTo>
                    <a:pt x="96846" y="35662"/>
                  </a:lnTo>
                  <a:lnTo>
                    <a:pt x="62924" y="62926"/>
                  </a:lnTo>
                  <a:lnTo>
                    <a:pt x="35662" y="96850"/>
                  </a:lnTo>
                  <a:lnTo>
                    <a:pt x="16167" y="136330"/>
                  </a:lnTo>
                  <a:lnTo>
                    <a:pt x="2020" y="211378"/>
                  </a:lnTo>
                  <a:lnTo>
                    <a:pt x="252" y="264338"/>
                  </a:lnTo>
                  <a:lnTo>
                    <a:pt x="0" y="330010"/>
                  </a:lnTo>
                  <a:lnTo>
                    <a:pt x="0" y="1814719"/>
                  </a:lnTo>
                  <a:lnTo>
                    <a:pt x="252" y="1880392"/>
                  </a:lnTo>
                  <a:lnTo>
                    <a:pt x="2020" y="1933353"/>
                  </a:lnTo>
                  <a:lnTo>
                    <a:pt x="6820" y="1975420"/>
                  </a:lnTo>
                  <a:lnTo>
                    <a:pt x="35662" y="2047883"/>
                  </a:lnTo>
                  <a:lnTo>
                    <a:pt x="62924" y="2081805"/>
                  </a:lnTo>
                  <a:lnTo>
                    <a:pt x="96846" y="2109067"/>
                  </a:lnTo>
                  <a:lnTo>
                    <a:pt x="136320" y="2128563"/>
                  </a:lnTo>
                  <a:lnTo>
                    <a:pt x="211377" y="2142718"/>
                  </a:lnTo>
                  <a:lnTo>
                    <a:pt x="264338" y="2144488"/>
                  </a:lnTo>
                  <a:lnTo>
                    <a:pt x="330010" y="2144740"/>
                  </a:lnTo>
                  <a:lnTo>
                    <a:pt x="3049750" y="2144740"/>
                  </a:lnTo>
                  <a:lnTo>
                    <a:pt x="3115422" y="2144488"/>
                  </a:lnTo>
                  <a:lnTo>
                    <a:pt x="3168383" y="2142718"/>
                  </a:lnTo>
                  <a:lnTo>
                    <a:pt x="3210450" y="2137916"/>
                  </a:lnTo>
                  <a:lnTo>
                    <a:pt x="3282914" y="2109067"/>
                  </a:lnTo>
                  <a:lnTo>
                    <a:pt x="3316836" y="2081805"/>
                  </a:lnTo>
                  <a:lnTo>
                    <a:pt x="3344098" y="2047883"/>
                  </a:lnTo>
                  <a:lnTo>
                    <a:pt x="3363593" y="2008410"/>
                  </a:lnTo>
                  <a:lnTo>
                    <a:pt x="3377749" y="1933353"/>
                  </a:lnTo>
                  <a:lnTo>
                    <a:pt x="3379518" y="1880392"/>
                  </a:lnTo>
                  <a:lnTo>
                    <a:pt x="3379771" y="1814719"/>
                  </a:lnTo>
                  <a:lnTo>
                    <a:pt x="3379771" y="330010"/>
                  </a:lnTo>
                  <a:lnTo>
                    <a:pt x="3379518" y="264338"/>
                  </a:lnTo>
                  <a:lnTo>
                    <a:pt x="3377749" y="211378"/>
                  </a:lnTo>
                  <a:lnTo>
                    <a:pt x="3372946" y="169314"/>
                  </a:lnTo>
                  <a:lnTo>
                    <a:pt x="3344098" y="96850"/>
                  </a:lnTo>
                  <a:lnTo>
                    <a:pt x="3316836" y="62926"/>
                  </a:lnTo>
                  <a:lnTo>
                    <a:pt x="3282914" y="35662"/>
                  </a:lnTo>
                  <a:lnTo>
                    <a:pt x="3243440" y="16167"/>
                  </a:lnTo>
                  <a:lnTo>
                    <a:pt x="3168383" y="2020"/>
                  </a:lnTo>
                  <a:lnTo>
                    <a:pt x="3115422" y="252"/>
                  </a:lnTo>
                  <a:lnTo>
                    <a:pt x="304975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0269" y="1468332"/>
              <a:ext cx="2068942" cy="20689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4411" y="2415067"/>
              <a:ext cx="1364262" cy="13642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8125" y="2938329"/>
              <a:ext cx="1364262" cy="13642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796977" y="4059489"/>
              <a:ext cx="4009207" cy="40092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01498" y="346503"/>
            <a:ext cx="91255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95" dirty="0"/>
              <a:t>Neural</a:t>
            </a:r>
            <a:r>
              <a:rPr spc="-1755" dirty="0"/>
              <a:t> </a:t>
            </a:r>
            <a:r>
              <a:rPr spc="-310" dirty="0"/>
              <a:t>Networks</a:t>
            </a: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867544" y="5148857"/>
          <a:ext cx="13303884" cy="1889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5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16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8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73490"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[[116,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78,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15],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[[0.983,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0.004,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0.013],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1905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u="heavy" spc="-58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spc="-36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[117,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43,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96],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09575" algn="l"/>
                        </a:tabLst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	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888489">
                        <a:lnSpc>
                          <a:spcPct val="100000"/>
                        </a:lnSpc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u="heavy" spc="-58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spc="-108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[0.110,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0.889,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0.001],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63220" algn="l"/>
                        </a:tabLst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	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[125,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87,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23],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[0.023,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0.027,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0.985],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3490"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object 11"/>
          <p:cNvGrpSpPr/>
          <p:nvPr/>
        </p:nvGrpSpPr>
        <p:grpSpPr>
          <a:xfrm>
            <a:off x="434358" y="4722306"/>
            <a:ext cx="3428365" cy="5937885"/>
            <a:chOff x="434358" y="4722306"/>
            <a:chExt cx="3428365" cy="5937885"/>
          </a:xfrm>
        </p:grpSpPr>
        <p:sp>
          <p:nvSpPr>
            <p:cNvPr id="12" name="object 12"/>
            <p:cNvSpPr/>
            <p:nvPr/>
          </p:nvSpPr>
          <p:spPr>
            <a:xfrm>
              <a:off x="434358" y="7231770"/>
              <a:ext cx="3428073" cy="34280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4358" y="4722306"/>
              <a:ext cx="3428073" cy="282257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50" dirty="0">
                <a:solidFill>
                  <a:srgbClr val="FFFFFF"/>
                </a:solidFill>
                <a:latin typeface="Verdana"/>
                <a:cs typeface="Verdana"/>
              </a:rPr>
              <a:t>Inputs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82210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360" dirty="0">
                <a:solidFill>
                  <a:srgbClr val="FFFFFF"/>
                </a:solidFill>
                <a:latin typeface="Verdana"/>
                <a:cs typeface="Verdana"/>
              </a:rPr>
              <a:t>Numerical  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encoding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01506" y="9696093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-355" dirty="0">
                <a:solidFill>
                  <a:srgbClr val="FFFFFF"/>
                </a:solidFill>
                <a:latin typeface="Verdana"/>
                <a:cs typeface="Verdana"/>
              </a:rPr>
              <a:t>Learns  </a:t>
            </a:r>
            <a:r>
              <a:rPr sz="3100" b="1" spc="-3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3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2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100" b="1" spc="-3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3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100" b="1" spc="-2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459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100" b="1" spc="-1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4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3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100" b="1" spc="-2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100" b="1" spc="-3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3100">
              <a:latin typeface="Verdana"/>
              <a:cs typeface="Verdana"/>
            </a:endParaRPr>
          </a:p>
          <a:p>
            <a:pPr algn="ctr">
              <a:lnSpc>
                <a:spcPts val="3210"/>
              </a:lnSpc>
            </a:pPr>
            <a:r>
              <a:rPr sz="3100" b="1" spc="-409" dirty="0">
                <a:solidFill>
                  <a:srgbClr val="FFFFFF"/>
                </a:solidFill>
                <a:latin typeface="Verdana"/>
                <a:cs typeface="Verdana"/>
              </a:rPr>
              <a:t>(p</a:t>
            </a:r>
            <a:r>
              <a:rPr sz="3100" b="1" spc="-4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360" dirty="0">
                <a:solidFill>
                  <a:srgbClr val="FFFFFF"/>
                </a:solidFill>
                <a:latin typeface="Verdana"/>
                <a:cs typeface="Verdana"/>
              </a:rPr>
              <a:t>erns</a:t>
            </a:r>
            <a:r>
              <a:rPr sz="3100" b="1" spc="-484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100" b="1" spc="-3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310" dirty="0">
                <a:solidFill>
                  <a:srgbClr val="FFFFFF"/>
                </a:solidFill>
                <a:latin typeface="Verdana"/>
                <a:cs typeface="Verdana"/>
              </a:rPr>
              <a:t>tu</a:t>
            </a:r>
            <a:r>
              <a:rPr sz="3100" b="1" spc="-3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2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100" b="1" spc="-76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100" b="1" spc="-53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3100" b="1" spc="-310" dirty="0">
                <a:solidFill>
                  <a:srgbClr val="FFFFFF"/>
                </a:solidFill>
                <a:latin typeface="Verdana"/>
                <a:cs typeface="Verdana"/>
              </a:rPr>
              <a:t>eig</a:t>
            </a:r>
            <a:r>
              <a:rPr sz="3100" b="1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ts)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43348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-5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00" b="1" spc="-4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27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300" b="1" spc="-4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00" b="1" spc="-3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40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5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300" b="1" spc="-1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00" b="1" spc="-4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00" b="1" spc="-1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00" b="1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300" b="1" spc="-2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300" b="1" spc="-260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3300" b="1" spc="-310" dirty="0">
                <a:solidFill>
                  <a:srgbClr val="FFFFFF"/>
                </a:solidFill>
                <a:latin typeface="Verdana"/>
                <a:cs typeface="Verdana"/>
              </a:rPr>
              <a:t>outputs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483521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95" dirty="0">
                <a:solidFill>
                  <a:srgbClr val="FFFFFF"/>
                </a:solidFill>
                <a:latin typeface="Verdana"/>
                <a:cs typeface="Verdana"/>
              </a:rPr>
              <a:t>Outputs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 rot="21060000">
            <a:off x="16632575" y="1631888"/>
            <a:ext cx="20091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20"/>
              </a:lnSpc>
            </a:pPr>
            <a:r>
              <a:rPr sz="2450" b="1" spc="60" dirty="0">
                <a:solidFill>
                  <a:srgbClr val="FFFFFF"/>
                </a:solidFill>
                <a:latin typeface="Arial"/>
                <a:cs typeface="Arial"/>
              </a:rPr>
              <a:t>(a </a:t>
            </a:r>
            <a:r>
              <a:rPr sz="3675" b="1" spc="-7" baseline="1133" dirty="0">
                <a:solidFill>
                  <a:srgbClr val="FFFFFF"/>
                </a:solidFill>
                <a:latin typeface="Arial"/>
                <a:cs typeface="Arial"/>
              </a:rPr>
              <a:t>human</a:t>
            </a:r>
            <a:r>
              <a:rPr sz="3675" b="1" spc="-52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12" baseline="453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endParaRPr sz="3675" baseline="4535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21060000">
            <a:off x="16437832" y="1984254"/>
            <a:ext cx="2522827" cy="311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55"/>
              </a:lnSpc>
            </a:pP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sz="2450" b="1" spc="-1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5668" dirty="0">
                <a:solidFill>
                  <a:srgbClr val="FFFFFF"/>
                </a:solidFill>
                <a:latin typeface="Arial"/>
                <a:cs typeface="Arial"/>
              </a:rPr>
              <a:t>these)</a:t>
            </a:r>
            <a:endParaRPr sz="3675" baseline="5668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387608" y="2382043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-120" dirty="0">
                <a:solidFill>
                  <a:srgbClr val="FFFFFF"/>
                </a:solidFill>
                <a:latin typeface="Arial"/>
                <a:cs typeface="Arial"/>
              </a:rPr>
              <a:t>Ramen,  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Spagh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300" spc="210" dirty="0">
                <a:solidFill>
                  <a:srgbClr val="FFFFFF"/>
                </a:solidFill>
                <a:latin typeface="Arial"/>
                <a:cs typeface="Arial"/>
              </a:rPr>
              <a:t>tti</a:t>
            </a:r>
            <a:endParaRPr sz="33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587602" y="5686498"/>
            <a:ext cx="182181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1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300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spam</a:t>
            </a:r>
            <a:endParaRPr sz="3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011598" y="7966889"/>
            <a:ext cx="2597785" cy="124396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 algn="ctr">
              <a:lnSpc>
                <a:spcPts val="3030"/>
              </a:lnSpc>
              <a:spcBef>
                <a:spcPts val="610"/>
              </a:spcBef>
            </a:pPr>
            <a:r>
              <a:rPr sz="2900" spc="45" dirty="0">
                <a:solidFill>
                  <a:srgbClr val="FFFFFF"/>
                </a:solidFill>
                <a:latin typeface="Arial"/>
                <a:cs typeface="Arial"/>
              </a:rPr>
              <a:t>“Hey</a:t>
            </a:r>
            <a:r>
              <a:rPr sz="2900" spc="-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110" dirty="0">
                <a:solidFill>
                  <a:srgbClr val="FFFFFF"/>
                </a:solidFill>
                <a:latin typeface="Arial"/>
                <a:cs typeface="Arial"/>
              </a:rPr>
              <a:t>Siri, </a:t>
            </a:r>
            <a:r>
              <a:rPr sz="2900" spc="30" dirty="0">
                <a:solidFill>
                  <a:srgbClr val="FFFFFF"/>
                </a:solidFill>
                <a:latin typeface="Arial"/>
                <a:cs typeface="Arial"/>
              </a:rPr>
              <a:t>what’s 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weather 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today?”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539309" y="3792568"/>
            <a:ext cx="1199515" cy="5147310"/>
            <a:chOff x="3539309" y="3792568"/>
            <a:chExt cx="1199515" cy="5147310"/>
          </a:xfrm>
        </p:grpSpPr>
        <p:sp>
          <p:nvSpPr>
            <p:cNvPr id="25" name="object 25"/>
            <p:cNvSpPr/>
            <p:nvPr/>
          </p:nvSpPr>
          <p:spPr>
            <a:xfrm>
              <a:off x="3549787" y="380304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8" y="1117868"/>
                  </a:lnTo>
                  <a:lnTo>
                    <a:pt x="1125272" y="11252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632110" y="4885379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6" y="0"/>
                  </a:moveTo>
                  <a:lnTo>
                    <a:pt x="0" y="71076"/>
                  </a:lnTo>
                  <a:lnTo>
                    <a:pt x="106614" y="106614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44066" y="7306186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9"/>
                  </a:moveTo>
                  <a:lnTo>
                    <a:pt x="950888" y="9021"/>
                  </a:lnTo>
                  <a:lnTo>
                    <a:pt x="95620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551641" y="7228607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2" y="0"/>
                  </a:moveTo>
                  <a:lnTo>
                    <a:pt x="0" y="61097"/>
                  </a:lnTo>
                  <a:lnTo>
                    <a:pt x="86604" y="112122"/>
                  </a:lnTo>
                  <a:lnTo>
                    <a:pt x="94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4252530" y="592407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110788" y="592407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6638446" y="3513023"/>
            <a:ext cx="1012190" cy="1727835"/>
            <a:chOff x="16638446" y="3513023"/>
            <a:chExt cx="1012190" cy="1727835"/>
          </a:xfrm>
        </p:grpSpPr>
        <p:sp>
          <p:nvSpPr>
            <p:cNvPr id="32" name="object 32"/>
            <p:cNvSpPr/>
            <p:nvPr/>
          </p:nvSpPr>
          <p:spPr>
            <a:xfrm>
              <a:off x="16648917" y="3590813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6"/>
                  </a:moveTo>
                  <a:lnTo>
                    <a:pt x="950850" y="9044"/>
                  </a:lnTo>
                  <a:lnTo>
                    <a:pt x="95612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556324" y="3513023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133" y="0"/>
                  </a:moveTo>
                  <a:lnTo>
                    <a:pt x="0" y="61505"/>
                  </a:lnTo>
                  <a:lnTo>
                    <a:pt x="86803" y="112153"/>
                  </a:lnTo>
                  <a:lnTo>
                    <a:pt x="941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6544103" y="6701639"/>
            <a:ext cx="1199515" cy="1199515"/>
            <a:chOff x="16544103" y="6701639"/>
            <a:chExt cx="1199515" cy="1199515"/>
          </a:xfrm>
        </p:grpSpPr>
        <p:sp>
          <p:nvSpPr>
            <p:cNvPr id="35" name="object 35"/>
            <p:cNvSpPr/>
            <p:nvPr/>
          </p:nvSpPr>
          <p:spPr>
            <a:xfrm>
              <a:off x="16554574" y="671210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8" y="1117868"/>
                  </a:lnTo>
                  <a:lnTo>
                    <a:pt x="1125272" y="11252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636949" y="7794432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0992" y="0"/>
                  </a:moveTo>
                  <a:lnTo>
                    <a:pt x="0" y="71076"/>
                  </a:lnTo>
                  <a:lnTo>
                    <a:pt x="106593" y="106614"/>
                  </a:lnTo>
                  <a:lnTo>
                    <a:pt x="70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 rot="21120000">
            <a:off x="9036780" y="7936265"/>
            <a:ext cx="3016163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2450" b="1" spc="-260" dirty="0">
                <a:solidFill>
                  <a:srgbClr val="FFFFFF"/>
                </a:solidFill>
                <a:latin typeface="Arial"/>
                <a:cs typeface="Arial"/>
              </a:rPr>
              <a:t>(choose </a:t>
            </a:r>
            <a:r>
              <a:rPr sz="3675" b="1" spc="-277" baseline="113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56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2267" dirty="0">
                <a:solidFill>
                  <a:srgbClr val="FFFFFF"/>
                </a:solidFill>
                <a:latin typeface="Arial"/>
                <a:cs typeface="Arial"/>
              </a:rPr>
              <a:t>appropriate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 rot="21120000">
            <a:off x="8937259" y="8290517"/>
            <a:ext cx="331945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0"/>
              </a:lnSpc>
            </a:pP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neural </a:t>
            </a:r>
            <a:r>
              <a:rPr sz="3675" b="1" spc="-150" baseline="1133" dirty="0">
                <a:solidFill>
                  <a:srgbClr val="FFFFFF"/>
                </a:solidFill>
                <a:latin typeface="Arial"/>
                <a:cs typeface="Arial"/>
              </a:rPr>
              <a:t>network </a:t>
            </a:r>
            <a:r>
              <a:rPr sz="3675" b="1" spc="-112" baseline="2267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3675" b="1" spc="-195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2" baseline="3401" dirty="0">
                <a:solidFill>
                  <a:srgbClr val="FFFFFF"/>
                </a:solidFill>
                <a:latin typeface="Arial"/>
                <a:cs typeface="Arial"/>
              </a:rPr>
              <a:t>your</a:t>
            </a:r>
            <a:endParaRPr sz="3675" baseline="3401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 rot="21120000">
            <a:off x="10031757" y="8644773"/>
            <a:ext cx="123571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0"/>
              </a:lnSpc>
            </a:pP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problem)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 rot="60000">
            <a:off x="4243223" y="3195046"/>
            <a:ext cx="297195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5"/>
              </a:lnSpc>
            </a:pPr>
            <a:r>
              <a:rPr sz="3675" b="1" spc="-254" baseline="2267" dirty="0">
                <a:solidFill>
                  <a:srgbClr val="FFFFFF"/>
                </a:solidFill>
                <a:latin typeface="Arial"/>
                <a:cs typeface="Arial"/>
              </a:rPr>
              <a:t>(before 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data </a:t>
            </a:r>
            <a:r>
              <a:rPr sz="3675" b="1" spc="-240" baseline="1133" dirty="0">
                <a:solidFill>
                  <a:srgbClr val="FFFFFF"/>
                </a:solidFill>
                <a:latin typeface="Arial"/>
                <a:cs typeface="Arial"/>
              </a:rPr>
              <a:t>gets</a:t>
            </a:r>
            <a:r>
              <a:rPr sz="3675" b="1" spc="-5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85" dirty="0">
                <a:solidFill>
                  <a:srgbClr val="FFFFFF"/>
                </a:solidFill>
                <a:latin typeface="Arial"/>
                <a:cs typeface="Arial"/>
              </a:rPr>
              <a:t>used</a:t>
            </a:r>
            <a:endParaRPr sz="24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 rot="60000">
            <a:off x="4272303" y="3553052"/>
            <a:ext cx="289682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40"/>
              </a:lnSpc>
            </a:pPr>
            <a:r>
              <a:rPr sz="3675" b="1" spc="-89" baseline="3401" dirty="0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sz="3675" b="1" spc="52" baseline="2267" dirty="0">
                <a:solidFill>
                  <a:srgbClr val="FFFFFF"/>
                </a:solidFill>
                <a:latin typeface="Arial"/>
                <a:cs typeface="Arial"/>
              </a:rPr>
              <a:t>an </a:t>
            </a:r>
            <a:r>
              <a:rPr sz="3675" b="1" spc="-60" baseline="1133" dirty="0">
                <a:solidFill>
                  <a:srgbClr val="FFFFFF"/>
                </a:solidFill>
                <a:latin typeface="Arial"/>
                <a:cs typeface="Arial"/>
              </a:rPr>
              <a:t>algorithm,</a:t>
            </a:r>
            <a:r>
              <a:rPr sz="3675" b="1" spc="-34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90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endParaRPr sz="24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 rot="60000">
            <a:off x="4154892" y="3911056"/>
            <a:ext cx="311533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0"/>
              </a:lnSpc>
            </a:pPr>
            <a:r>
              <a:rPr sz="3675" b="1" spc="-315" baseline="2267" dirty="0">
                <a:solidFill>
                  <a:srgbClr val="FFFFFF"/>
                </a:solidFill>
                <a:latin typeface="Arial"/>
                <a:cs typeface="Arial"/>
              </a:rPr>
              <a:t>needs </a:t>
            </a:r>
            <a:r>
              <a:rPr sz="3675" b="1" spc="-292" baseline="2267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3675" b="1" spc="-547" baseline="1133" dirty="0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sz="3675" b="1" spc="-67" baseline="1133" dirty="0">
                <a:solidFill>
                  <a:srgbClr val="FFFFFF"/>
                </a:solidFill>
                <a:latin typeface="Arial"/>
                <a:cs typeface="Arial"/>
              </a:rPr>
              <a:t>turned</a:t>
            </a:r>
            <a:r>
              <a:rPr sz="3675" b="1" spc="16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into</a:t>
            </a:r>
            <a:endParaRPr sz="24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 rot="60000">
            <a:off x="5007229" y="4269065"/>
            <a:ext cx="139354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55"/>
              </a:lnSpc>
            </a:pP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numbers)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 rot="540000">
            <a:off x="8595153" y="3018567"/>
            <a:ext cx="7450651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80"/>
              </a:lnSpc>
            </a:pPr>
            <a:r>
              <a:rPr sz="6650" b="1" spc="-545" dirty="0">
                <a:solidFill>
                  <a:srgbClr val="61D836"/>
                </a:solidFill>
                <a:latin typeface="Verdana"/>
                <a:cs typeface="Verdana"/>
              </a:rPr>
              <a:t>These </a:t>
            </a:r>
            <a:r>
              <a:rPr sz="6650" b="1" spc="-665" dirty="0">
                <a:solidFill>
                  <a:srgbClr val="61D836"/>
                </a:solidFill>
                <a:latin typeface="Verdana"/>
                <a:cs typeface="Verdana"/>
              </a:rPr>
              <a:t>are</a:t>
            </a:r>
            <a:r>
              <a:rPr sz="6650" b="1" spc="-1330" dirty="0">
                <a:solidFill>
                  <a:srgbClr val="61D836"/>
                </a:solidFill>
                <a:latin typeface="Verdana"/>
                <a:cs typeface="Verdana"/>
              </a:rPr>
              <a:t> </a:t>
            </a:r>
            <a:r>
              <a:rPr sz="6650" b="1" spc="-595" dirty="0">
                <a:solidFill>
                  <a:srgbClr val="61D836"/>
                </a:solidFill>
                <a:latin typeface="Verdana"/>
                <a:cs typeface="Verdana"/>
              </a:rPr>
              <a:t>tensors!</a:t>
            </a:r>
            <a:endParaRPr sz="6650">
              <a:latin typeface="Verdana"/>
              <a:cs typeface="Verdana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183278" y="3606832"/>
            <a:ext cx="2679700" cy="1365885"/>
            <a:chOff x="7183278" y="3606832"/>
            <a:chExt cx="2679700" cy="1365885"/>
          </a:xfrm>
        </p:grpSpPr>
        <p:sp>
          <p:nvSpPr>
            <p:cNvPr id="46" name="object 46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8" y="0"/>
                  </a:moveTo>
                  <a:lnTo>
                    <a:pt x="9336" y="1309439"/>
                  </a:lnTo>
                  <a:lnTo>
                    <a:pt x="0" y="131418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83278" y="4881924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66877" y="0"/>
                  </a:moveTo>
                  <a:lnTo>
                    <a:pt x="0" y="90321"/>
                  </a:lnTo>
                  <a:lnTo>
                    <a:pt x="112384" y="89630"/>
                  </a:lnTo>
                  <a:lnTo>
                    <a:pt x="66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13358232" y="4092765"/>
            <a:ext cx="599440" cy="599440"/>
            <a:chOff x="13358232" y="4092765"/>
            <a:chExt cx="599440" cy="599440"/>
          </a:xfrm>
        </p:grpSpPr>
        <p:sp>
          <p:nvSpPr>
            <p:cNvPr id="49" name="object 49"/>
            <p:cNvSpPr/>
            <p:nvPr/>
          </p:nvSpPr>
          <p:spPr>
            <a:xfrm>
              <a:off x="13368703" y="4103236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499" y="517499"/>
                  </a:lnTo>
                  <a:lnTo>
                    <a:pt x="524903" y="524903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3850678" y="4585190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0992" y="0"/>
                  </a:moveTo>
                  <a:lnTo>
                    <a:pt x="0" y="71086"/>
                  </a:lnTo>
                  <a:lnTo>
                    <a:pt x="106593" y="106625"/>
                  </a:lnTo>
                  <a:lnTo>
                    <a:pt x="70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7902837" y="59197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043716" y="59197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61939" y="4836721"/>
            <a:ext cx="4872990" cy="2275205"/>
          </a:xfrm>
          <a:custGeom>
            <a:avLst/>
            <a:gdLst/>
            <a:ahLst/>
            <a:cxnLst/>
            <a:rect l="l" t="t" r="r" b="b"/>
            <a:pathLst>
              <a:path w="4872990" h="2275204">
                <a:moveTo>
                  <a:pt x="4561327" y="0"/>
                </a:moveTo>
                <a:lnTo>
                  <a:pt x="311508" y="0"/>
                </a:lnTo>
                <a:lnTo>
                  <a:pt x="249517" y="238"/>
                </a:lnTo>
                <a:lnTo>
                  <a:pt x="199522" y="1908"/>
                </a:lnTo>
                <a:lnTo>
                  <a:pt x="159815" y="6440"/>
                </a:lnTo>
                <a:lnTo>
                  <a:pt x="91443" y="33668"/>
                </a:lnTo>
                <a:lnTo>
                  <a:pt x="59422" y="59403"/>
                </a:lnTo>
                <a:lnTo>
                  <a:pt x="33683" y="91425"/>
                </a:lnTo>
                <a:lnTo>
                  <a:pt x="15287" y="128687"/>
                </a:lnTo>
                <a:lnTo>
                  <a:pt x="1910" y="199530"/>
                </a:lnTo>
                <a:lnTo>
                  <a:pt x="238" y="249520"/>
                </a:lnTo>
                <a:lnTo>
                  <a:pt x="0" y="311508"/>
                </a:lnTo>
                <a:lnTo>
                  <a:pt x="0" y="1963709"/>
                </a:lnTo>
                <a:lnTo>
                  <a:pt x="238" y="2025697"/>
                </a:lnTo>
                <a:lnTo>
                  <a:pt x="1910" y="2075688"/>
                </a:lnTo>
                <a:lnTo>
                  <a:pt x="6449" y="2115394"/>
                </a:lnTo>
                <a:lnTo>
                  <a:pt x="33683" y="2183791"/>
                </a:lnTo>
                <a:lnTo>
                  <a:pt x="59422" y="2215810"/>
                </a:lnTo>
                <a:lnTo>
                  <a:pt x="91443" y="2241545"/>
                </a:lnTo>
                <a:lnTo>
                  <a:pt x="128687" y="2259952"/>
                </a:lnTo>
                <a:lnTo>
                  <a:pt x="199522" y="2273301"/>
                </a:lnTo>
                <a:lnTo>
                  <a:pt x="249517" y="2274969"/>
                </a:lnTo>
                <a:lnTo>
                  <a:pt x="311508" y="2275208"/>
                </a:lnTo>
                <a:lnTo>
                  <a:pt x="4561327" y="2275208"/>
                </a:lnTo>
                <a:lnTo>
                  <a:pt x="4623317" y="2274969"/>
                </a:lnTo>
                <a:lnTo>
                  <a:pt x="4673313" y="2273301"/>
                </a:lnTo>
                <a:lnTo>
                  <a:pt x="4713020" y="2268772"/>
                </a:lnTo>
                <a:lnTo>
                  <a:pt x="4781392" y="2241545"/>
                </a:lnTo>
                <a:lnTo>
                  <a:pt x="4813413" y="2215810"/>
                </a:lnTo>
                <a:lnTo>
                  <a:pt x="4839152" y="2183791"/>
                </a:lnTo>
                <a:lnTo>
                  <a:pt x="4857548" y="2146531"/>
                </a:lnTo>
                <a:lnTo>
                  <a:pt x="4870924" y="2075688"/>
                </a:lnTo>
                <a:lnTo>
                  <a:pt x="4872597" y="2025697"/>
                </a:lnTo>
                <a:lnTo>
                  <a:pt x="4872835" y="1963709"/>
                </a:lnTo>
                <a:lnTo>
                  <a:pt x="4872835" y="311508"/>
                </a:lnTo>
                <a:lnTo>
                  <a:pt x="4872597" y="249520"/>
                </a:lnTo>
                <a:lnTo>
                  <a:pt x="4870924" y="199530"/>
                </a:lnTo>
                <a:lnTo>
                  <a:pt x="4866386" y="159823"/>
                </a:lnTo>
                <a:lnTo>
                  <a:pt x="4839152" y="91425"/>
                </a:lnTo>
                <a:lnTo>
                  <a:pt x="4813413" y="59403"/>
                </a:lnTo>
                <a:lnTo>
                  <a:pt x="4781392" y="33668"/>
                </a:lnTo>
                <a:lnTo>
                  <a:pt x="4744148" y="15266"/>
                </a:lnTo>
                <a:lnTo>
                  <a:pt x="4673313" y="1908"/>
                </a:lnTo>
                <a:lnTo>
                  <a:pt x="4623317" y="238"/>
                </a:lnTo>
                <a:lnTo>
                  <a:pt x="4561327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61441" y="4991722"/>
            <a:ext cx="3380104" cy="2145030"/>
          </a:xfrm>
          <a:custGeom>
            <a:avLst/>
            <a:gdLst/>
            <a:ahLst/>
            <a:cxnLst/>
            <a:rect l="l" t="t" r="r" b="b"/>
            <a:pathLst>
              <a:path w="3380104" h="2145029">
                <a:moveTo>
                  <a:pt x="3049750" y="0"/>
                </a:moveTo>
                <a:lnTo>
                  <a:pt x="330010" y="0"/>
                </a:lnTo>
                <a:lnTo>
                  <a:pt x="264338" y="252"/>
                </a:lnTo>
                <a:lnTo>
                  <a:pt x="211377" y="2020"/>
                </a:lnTo>
                <a:lnTo>
                  <a:pt x="169310" y="6820"/>
                </a:lnTo>
                <a:lnTo>
                  <a:pt x="96846" y="35662"/>
                </a:lnTo>
                <a:lnTo>
                  <a:pt x="62924" y="62926"/>
                </a:lnTo>
                <a:lnTo>
                  <a:pt x="35662" y="96850"/>
                </a:lnTo>
                <a:lnTo>
                  <a:pt x="16167" y="136330"/>
                </a:lnTo>
                <a:lnTo>
                  <a:pt x="2020" y="211378"/>
                </a:lnTo>
                <a:lnTo>
                  <a:pt x="252" y="264338"/>
                </a:lnTo>
                <a:lnTo>
                  <a:pt x="0" y="330010"/>
                </a:lnTo>
                <a:lnTo>
                  <a:pt x="0" y="1814719"/>
                </a:lnTo>
                <a:lnTo>
                  <a:pt x="252" y="1880392"/>
                </a:lnTo>
                <a:lnTo>
                  <a:pt x="2020" y="1933353"/>
                </a:lnTo>
                <a:lnTo>
                  <a:pt x="6820" y="1975420"/>
                </a:lnTo>
                <a:lnTo>
                  <a:pt x="35662" y="2047883"/>
                </a:lnTo>
                <a:lnTo>
                  <a:pt x="62924" y="2081805"/>
                </a:lnTo>
                <a:lnTo>
                  <a:pt x="96846" y="2109067"/>
                </a:lnTo>
                <a:lnTo>
                  <a:pt x="136320" y="2128563"/>
                </a:lnTo>
                <a:lnTo>
                  <a:pt x="211377" y="2142718"/>
                </a:lnTo>
                <a:lnTo>
                  <a:pt x="264338" y="2144488"/>
                </a:lnTo>
                <a:lnTo>
                  <a:pt x="330010" y="2144740"/>
                </a:lnTo>
                <a:lnTo>
                  <a:pt x="3049750" y="2144740"/>
                </a:lnTo>
                <a:lnTo>
                  <a:pt x="3115422" y="2144488"/>
                </a:lnTo>
                <a:lnTo>
                  <a:pt x="3168383" y="2142718"/>
                </a:lnTo>
                <a:lnTo>
                  <a:pt x="3210450" y="2137916"/>
                </a:lnTo>
                <a:lnTo>
                  <a:pt x="3282914" y="2109067"/>
                </a:lnTo>
                <a:lnTo>
                  <a:pt x="3316836" y="2081805"/>
                </a:lnTo>
                <a:lnTo>
                  <a:pt x="3344098" y="2047883"/>
                </a:lnTo>
                <a:lnTo>
                  <a:pt x="3363593" y="2008410"/>
                </a:lnTo>
                <a:lnTo>
                  <a:pt x="3377749" y="1933353"/>
                </a:lnTo>
                <a:lnTo>
                  <a:pt x="3379518" y="1880392"/>
                </a:lnTo>
                <a:lnTo>
                  <a:pt x="3379771" y="1814719"/>
                </a:lnTo>
                <a:lnTo>
                  <a:pt x="3379771" y="330010"/>
                </a:lnTo>
                <a:lnTo>
                  <a:pt x="3379518" y="264338"/>
                </a:lnTo>
                <a:lnTo>
                  <a:pt x="3377749" y="211378"/>
                </a:lnTo>
                <a:lnTo>
                  <a:pt x="3372946" y="169314"/>
                </a:lnTo>
                <a:lnTo>
                  <a:pt x="3344098" y="96850"/>
                </a:lnTo>
                <a:lnTo>
                  <a:pt x="3316836" y="62926"/>
                </a:lnTo>
                <a:lnTo>
                  <a:pt x="3282914" y="35662"/>
                </a:lnTo>
                <a:lnTo>
                  <a:pt x="3243440" y="16167"/>
                </a:lnTo>
                <a:lnTo>
                  <a:pt x="3168383" y="2020"/>
                </a:lnTo>
                <a:lnTo>
                  <a:pt x="3115422" y="252"/>
                </a:lnTo>
                <a:lnTo>
                  <a:pt x="304975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18124" y="4646957"/>
            <a:ext cx="3060700" cy="2834640"/>
            <a:chOff x="618124" y="4646957"/>
            <a:chExt cx="3060700" cy="2834640"/>
          </a:xfrm>
        </p:grpSpPr>
        <p:sp>
          <p:nvSpPr>
            <p:cNvPr id="5" name="object 5"/>
            <p:cNvSpPr/>
            <p:nvPr/>
          </p:nvSpPr>
          <p:spPr>
            <a:xfrm>
              <a:off x="810269" y="4646957"/>
              <a:ext cx="2068942" cy="20689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4411" y="5593693"/>
              <a:ext cx="1364262" cy="13642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8124" y="6116954"/>
              <a:ext cx="1364262" cy="13642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7796977" y="4059489"/>
            <a:ext cx="4009207" cy="4009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86594" y="5102495"/>
            <a:ext cx="403987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78740" algn="ctr">
              <a:lnSpc>
                <a:spcPct val="100000"/>
              </a:lnSpc>
              <a:spcBef>
                <a:spcPts val="380"/>
              </a:spcBef>
            </a:pPr>
            <a:r>
              <a:rPr sz="2850" spc="-100" dirty="0">
                <a:solidFill>
                  <a:srgbClr val="FFFFFF"/>
                </a:solidFill>
                <a:latin typeface="Andale Mono"/>
                <a:cs typeface="Andale Mono"/>
              </a:rPr>
              <a:t>[[116, </a:t>
            </a:r>
            <a:r>
              <a:rPr sz="2850" spc="-80" dirty="0">
                <a:solidFill>
                  <a:srgbClr val="FFFFFF"/>
                </a:solidFill>
                <a:latin typeface="Andale Mono"/>
                <a:cs typeface="Andale Mono"/>
              </a:rPr>
              <a:t>78,</a:t>
            </a:r>
            <a:r>
              <a:rPr sz="2850" spc="-47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15],</a:t>
            </a:r>
            <a:endParaRPr sz="2850">
              <a:latin typeface="Andale Mono"/>
              <a:cs typeface="Andale Mono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4013835" algn="l"/>
              </a:tabLst>
            </a:pP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u="heavy" spc="-5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spc="-36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Andale Mono"/>
                <a:cs typeface="Andale Mono"/>
              </a:rPr>
              <a:t>[117, </a:t>
            </a:r>
            <a:r>
              <a:rPr sz="2850" spc="-80" dirty="0">
                <a:solidFill>
                  <a:srgbClr val="FFFFFF"/>
                </a:solidFill>
                <a:latin typeface="Andale Mono"/>
                <a:cs typeface="Andale Mono"/>
              </a:rPr>
              <a:t>43,</a:t>
            </a:r>
            <a:r>
              <a:rPr sz="2850" spc="-52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90" dirty="0">
                <a:solidFill>
                  <a:srgbClr val="FFFFFF"/>
                </a:solidFill>
                <a:latin typeface="Andale Mono"/>
                <a:cs typeface="Andale Mono"/>
              </a:rPr>
              <a:t>96],</a:t>
            </a:r>
            <a:r>
              <a:rPr sz="2850" spc="45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	</a:t>
            </a:r>
            <a:endParaRPr sz="2850">
              <a:latin typeface="Andale Mono"/>
              <a:cs typeface="Andale Mono"/>
            </a:endParaRPr>
          </a:p>
          <a:p>
            <a:pPr marL="547370">
              <a:lnSpc>
                <a:spcPct val="100000"/>
              </a:lnSpc>
              <a:spcBef>
                <a:spcPts val="290"/>
              </a:spcBef>
            </a:pPr>
            <a:r>
              <a:rPr sz="2850" spc="-95" dirty="0">
                <a:solidFill>
                  <a:srgbClr val="FFFFFF"/>
                </a:solidFill>
                <a:latin typeface="Andale Mono"/>
                <a:cs typeface="Andale Mono"/>
              </a:rPr>
              <a:t>[125, </a:t>
            </a:r>
            <a:r>
              <a:rPr sz="2850" spc="-80" dirty="0">
                <a:solidFill>
                  <a:srgbClr val="FFFFFF"/>
                </a:solidFill>
                <a:latin typeface="Andale Mono"/>
                <a:cs typeface="Andale Mono"/>
              </a:rPr>
              <a:t>87,</a:t>
            </a:r>
            <a:r>
              <a:rPr sz="2850" spc="-47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23],</a:t>
            </a:r>
            <a:endParaRPr sz="2850">
              <a:latin typeface="Andale Mono"/>
              <a:cs typeface="Andale Mono"/>
            </a:endParaRPr>
          </a:p>
          <a:p>
            <a:pPr marL="547370">
              <a:lnSpc>
                <a:spcPct val="100000"/>
              </a:lnSpc>
              <a:spcBef>
                <a:spcPts val="290"/>
              </a:spcBef>
            </a:pP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77834" y="5102495"/>
            <a:ext cx="5456555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93345" algn="ctr">
              <a:lnSpc>
                <a:spcPct val="100000"/>
              </a:lnSpc>
              <a:spcBef>
                <a:spcPts val="380"/>
              </a:spcBef>
            </a:pPr>
            <a:r>
              <a:rPr sz="2850" spc="-110" dirty="0">
                <a:solidFill>
                  <a:srgbClr val="FFFFFF"/>
                </a:solidFill>
                <a:latin typeface="Andale Mono"/>
                <a:cs typeface="Andale Mono"/>
              </a:rPr>
              <a:t>[[0.983, </a:t>
            </a:r>
            <a:r>
              <a:rPr sz="2850" spc="-100" dirty="0">
                <a:solidFill>
                  <a:srgbClr val="FFFFFF"/>
                </a:solidFill>
                <a:latin typeface="Andale Mono"/>
                <a:cs typeface="Andale Mono"/>
              </a:rPr>
              <a:t>0.004,</a:t>
            </a:r>
            <a:r>
              <a:rPr sz="2850" spc="-459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0.013],</a:t>
            </a:r>
            <a:endParaRPr sz="2850">
              <a:latin typeface="Andale Mono"/>
              <a:cs typeface="Andale Mono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  <a:tabLst>
                <a:tab pos="5430520" algn="l"/>
              </a:tabLst>
            </a:pP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u="heavy" spc="-5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spc="-108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Andale Mono"/>
                <a:cs typeface="Andale Mono"/>
              </a:rPr>
              <a:t>[0.110, </a:t>
            </a:r>
            <a:r>
              <a:rPr sz="2850" spc="-100" dirty="0">
                <a:solidFill>
                  <a:srgbClr val="FFFFFF"/>
                </a:solidFill>
                <a:latin typeface="Andale Mono"/>
                <a:cs typeface="Andale Mono"/>
              </a:rPr>
              <a:t>0.889,</a:t>
            </a:r>
            <a:r>
              <a:rPr sz="2850" spc="-50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Andale Mono"/>
                <a:cs typeface="Andale Mono"/>
              </a:rPr>
              <a:t>0.001],</a:t>
            </a:r>
            <a:r>
              <a:rPr sz="2850" spc="-37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u="heavy" spc="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 </a:t>
            </a:r>
            <a:r>
              <a:rPr sz="28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	</a:t>
            </a:r>
            <a:endParaRPr sz="2850">
              <a:latin typeface="Andale Mono"/>
              <a:cs typeface="Andale Mono"/>
            </a:endParaRPr>
          </a:p>
          <a:p>
            <a:pPr marL="456565">
              <a:lnSpc>
                <a:spcPct val="100000"/>
              </a:lnSpc>
              <a:spcBef>
                <a:spcPts val="290"/>
              </a:spcBef>
            </a:pPr>
            <a:r>
              <a:rPr sz="2850" spc="-105" dirty="0">
                <a:solidFill>
                  <a:srgbClr val="FFFFFF"/>
                </a:solidFill>
                <a:latin typeface="Andale Mono"/>
                <a:cs typeface="Andale Mono"/>
              </a:rPr>
              <a:t>[0.023, </a:t>
            </a:r>
            <a:r>
              <a:rPr sz="2850" spc="-100" dirty="0">
                <a:solidFill>
                  <a:srgbClr val="FFFFFF"/>
                </a:solidFill>
                <a:latin typeface="Andale Mono"/>
                <a:cs typeface="Andale Mono"/>
              </a:rPr>
              <a:t>0.027,</a:t>
            </a:r>
            <a:r>
              <a:rPr sz="2850" spc="-465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0.985],</a:t>
            </a:r>
            <a:endParaRPr sz="2850">
              <a:latin typeface="Andale Mono"/>
              <a:cs typeface="Andale Mono"/>
            </a:endParaRPr>
          </a:p>
          <a:p>
            <a:pPr marL="456565">
              <a:lnSpc>
                <a:spcPct val="100000"/>
              </a:lnSpc>
              <a:spcBef>
                <a:spcPts val="290"/>
              </a:spcBef>
            </a:pPr>
            <a:r>
              <a:rPr sz="2850" spc="-125" dirty="0">
                <a:solidFill>
                  <a:srgbClr val="FFFFFF"/>
                </a:solidFill>
                <a:latin typeface="Andale Mono"/>
                <a:cs typeface="Andale Mono"/>
              </a:rPr>
              <a:t>…,</a:t>
            </a:r>
            <a:endParaRPr sz="2850">
              <a:latin typeface="Andale Mono"/>
              <a:cs typeface="Andale Mon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50" dirty="0">
                <a:solidFill>
                  <a:srgbClr val="FFFFFF"/>
                </a:solidFill>
                <a:latin typeface="Verdana"/>
                <a:cs typeface="Verdana"/>
              </a:rPr>
              <a:t>Inputs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82210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360" dirty="0">
                <a:solidFill>
                  <a:srgbClr val="FFFFFF"/>
                </a:solidFill>
                <a:latin typeface="Verdana"/>
                <a:cs typeface="Verdana"/>
              </a:rPr>
              <a:t>Numerical  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encoding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01506" y="9696093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-355" dirty="0">
                <a:solidFill>
                  <a:srgbClr val="FFFFFF"/>
                </a:solidFill>
                <a:latin typeface="Verdana"/>
                <a:cs typeface="Verdana"/>
              </a:rPr>
              <a:t>Learns  </a:t>
            </a:r>
            <a:r>
              <a:rPr sz="3100" b="1" spc="-3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3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2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100" b="1" spc="-3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3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100" b="1" spc="-2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459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100" b="1" spc="-1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4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3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100" b="1" spc="-2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100" b="1" spc="-3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3100">
              <a:latin typeface="Verdana"/>
              <a:cs typeface="Verdana"/>
            </a:endParaRPr>
          </a:p>
          <a:p>
            <a:pPr algn="ctr">
              <a:lnSpc>
                <a:spcPts val="3210"/>
              </a:lnSpc>
            </a:pPr>
            <a:r>
              <a:rPr sz="3100" b="1" spc="-409" dirty="0">
                <a:solidFill>
                  <a:srgbClr val="FFFFFF"/>
                </a:solidFill>
                <a:latin typeface="Verdana"/>
                <a:cs typeface="Verdana"/>
              </a:rPr>
              <a:t>(p</a:t>
            </a:r>
            <a:r>
              <a:rPr sz="3100" b="1" spc="-4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360" dirty="0">
                <a:solidFill>
                  <a:srgbClr val="FFFFFF"/>
                </a:solidFill>
                <a:latin typeface="Verdana"/>
                <a:cs typeface="Verdana"/>
              </a:rPr>
              <a:t>erns</a:t>
            </a:r>
            <a:r>
              <a:rPr sz="3100" b="1" spc="-484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100" b="1" spc="-3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310" dirty="0">
                <a:solidFill>
                  <a:srgbClr val="FFFFFF"/>
                </a:solidFill>
                <a:latin typeface="Verdana"/>
                <a:cs typeface="Verdana"/>
              </a:rPr>
              <a:t>tu</a:t>
            </a:r>
            <a:r>
              <a:rPr sz="3100" b="1" spc="-3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2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100" b="1" spc="-76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100" b="1" spc="-53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3100" b="1" spc="-310" dirty="0">
                <a:solidFill>
                  <a:srgbClr val="FFFFFF"/>
                </a:solidFill>
                <a:latin typeface="Verdana"/>
                <a:cs typeface="Verdana"/>
              </a:rPr>
              <a:t>eig</a:t>
            </a:r>
            <a:r>
              <a:rPr sz="3100" b="1" spc="-4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ts)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43348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-5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00" b="1" spc="-4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27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300" b="1" spc="-4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00" b="1" spc="-3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40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5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300" b="1" spc="-1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00" b="1" spc="-4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00" b="1" spc="-1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00" b="1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300" b="1" spc="-2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300" b="1" spc="-260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3300" b="1" spc="-310" dirty="0">
                <a:solidFill>
                  <a:srgbClr val="FFFFFF"/>
                </a:solidFill>
                <a:latin typeface="Verdana"/>
                <a:cs typeface="Verdana"/>
              </a:rPr>
              <a:t>outputs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83521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95" dirty="0">
                <a:solidFill>
                  <a:srgbClr val="FFFFFF"/>
                </a:solidFill>
                <a:latin typeface="Verdana"/>
                <a:cs typeface="Verdana"/>
              </a:rPr>
              <a:t>Outputs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387608" y="5470913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-120" dirty="0">
                <a:solidFill>
                  <a:srgbClr val="FFFFFF"/>
                </a:solidFill>
                <a:latin typeface="Arial"/>
                <a:cs typeface="Arial"/>
              </a:rPr>
              <a:t>Ramen,  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Spagh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300" spc="210" dirty="0">
                <a:solidFill>
                  <a:srgbClr val="FFFFFF"/>
                </a:solidFill>
                <a:latin typeface="Arial"/>
                <a:cs typeface="Arial"/>
              </a:rPr>
              <a:t>tti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52530" y="592407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110788" y="592407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 rot="540000">
            <a:off x="8595153" y="3018567"/>
            <a:ext cx="7450651" cy="848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680"/>
              </a:lnSpc>
            </a:pPr>
            <a:r>
              <a:rPr sz="6650" b="1" spc="-545" dirty="0">
                <a:solidFill>
                  <a:srgbClr val="61D836"/>
                </a:solidFill>
                <a:latin typeface="Verdana"/>
                <a:cs typeface="Verdana"/>
              </a:rPr>
              <a:t>These </a:t>
            </a:r>
            <a:r>
              <a:rPr sz="6650" b="1" spc="-665" dirty="0">
                <a:solidFill>
                  <a:srgbClr val="61D836"/>
                </a:solidFill>
                <a:latin typeface="Verdana"/>
                <a:cs typeface="Verdana"/>
              </a:rPr>
              <a:t>are</a:t>
            </a:r>
            <a:r>
              <a:rPr sz="6650" b="1" spc="-1330" dirty="0">
                <a:solidFill>
                  <a:srgbClr val="61D836"/>
                </a:solidFill>
                <a:latin typeface="Verdana"/>
                <a:cs typeface="Verdana"/>
              </a:rPr>
              <a:t> </a:t>
            </a:r>
            <a:r>
              <a:rPr sz="6650" b="1" spc="-595" dirty="0">
                <a:solidFill>
                  <a:srgbClr val="61D836"/>
                </a:solidFill>
                <a:latin typeface="Verdana"/>
                <a:cs typeface="Verdana"/>
              </a:rPr>
              <a:t>tensors!</a:t>
            </a:r>
            <a:endParaRPr sz="665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358232" y="4092765"/>
            <a:ext cx="599440" cy="599440"/>
            <a:chOff x="13358232" y="4092765"/>
            <a:chExt cx="599440" cy="599440"/>
          </a:xfrm>
        </p:grpSpPr>
        <p:sp>
          <p:nvSpPr>
            <p:cNvPr id="21" name="object 21"/>
            <p:cNvSpPr/>
            <p:nvPr/>
          </p:nvSpPr>
          <p:spPr>
            <a:xfrm>
              <a:off x="13368703" y="4103236"/>
              <a:ext cx="525145" cy="525145"/>
            </a:xfrm>
            <a:custGeom>
              <a:avLst/>
              <a:gdLst/>
              <a:ahLst/>
              <a:cxnLst/>
              <a:rect l="l" t="t" r="r" b="b"/>
              <a:pathLst>
                <a:path w="525144" h="525145">
                  <a:moveTo>
                    <a:pt x="0" y="0"/>
                  </a:moveTo>
                  <a:lnTo>
                    <a:pt x="517499" y="517499"/>
                  </a:lnTo>
                  <a:lnTo>
                    <a:pt x="524903" y="524903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850678" y="4585190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0992" y="0"/>
                  </a:moveTo>
                  <a:lnTo>
                    <a:pt x="0" y="71086"/>
                  </a:lnTo>
                  <a:lnTo>
                    <a:pt x="106593" y="106625"/>
                  </a:lnTo>
                  <a:lnTo>
                    <a:pt x="709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7183278" y="3606832"/>
            <a:ext cx="2679700" cy="2413635"/>
            <a:chOff x="7183278" y="3606832"/>
            <a:chExt cx="2679700" cy="2413635"/>
          </a:xfrm>
        </p:grpSpPr>
        <p:sp>
          <p:nvSpPr>
            <p:cNvPr id="24" name="object 24"/>
            <p:cNvSpPr/>
            <p:nvPr/>
          </p:nvSpPr>
          <p:spPr>
            <a:xfrm>
              <a:off x="7263570" y="3617303"/>
              <a:ext cx="2588895" cy="1314450"/>
            </a:xfrm>
            <a:custGeom>
              <a:avLst/>
              <a:gdLst/>
              <a:ahLst/>
              <a:cxnLst/>
              <a:rect l="l" t="t" r="r" b="b"/>
              <a:pathLst>
                <a:path w="2588895" h="1314450">
                  <a:moveTo>
                    <a:pt x="2588338" y="0"/>
                  </a:moveTo>
                  <a:lnTo>
                    <a:pt x="9336" y="1309439"/>
                  </a:lnTo>
                  <a:lnTo>
                    <a:pt x="0" y="131418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83272" y="4881936"/>
              <a:ext cx="820419" cy="1138555"/>
            </a:xfrm>
            <a:custGeom>
              <a:avLst/>
              <a:gdLst/>
              <a:ahLst/>
              <a:cxnLst/>
              <a:rect l="l" t="t" r="r" b="b"/>
              <a:pathLst>
                <a:path w="820420" h="1138554">
                  <a:moveTo>
                    <a:pt x="112382" y="89623"/>
                  </a:moveTo>
                  <a:lnTo>
                    <a:pt x="66878" y="0"/>
                  </a:lnTo>
                  <a:lnTo>
                    <a:pt x="0" y="90309"/>
                  </a:lnTo>
                  <a:lnTo>
                    <a:pt x="112382" y="89623"/>
                  </a:lnTo>
                  <a:close/>
                </a:path>
                <a:path w="820420" h="1138554">
                  <a:moveTo>
                    <a:pt x="820077" y="1088097"/>
                  </a:moveTo>
                  <a:lnTo>
                    <a:pt x="719556" y="1037844"/>
                  </a:lnTo>
                  <a:lnTo>
                    <a:pt x="719556" y="1138364"/>
                  </a:lnTo>
                  <a:lnTo>
                    <a:pt x="820077" y="10880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12043716" y="5919777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0" y="0"/>
                </a:moveTo>
                <a:lnTo>
                  <a:pt x="0" y="100520"/>
                </a:lnTo>
                <a:lnTo>
                  <a:pt x="100520" y="502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5260">
              <a:lnSpc>
                <a:spcPct val="100000"/>
              </a:lnSpc>
              <a:spcBef>
                <a:spcPts val="90"/>
              </a:spcBef>
            </a:pPr>
            <a:r>
              <a:rPr spc="-210" dirty="0"/>
              <a:t>What</a:t>
            </a:r>
            <a:r>
              <a:rPr spc="-1515" dirty="0"/>
              <a:t> </a:t>
            </a:r>
            <a:r>
              <a:rPr spc="-365" dirty="0"/>
              <a:t>we’re</a:t>
            </a:r>
            <a:r>
              <a:rPr spc="-1510" dirty="0"/>
              <a:t> </a:t>
            </a:r>
            <a:r>
              <a:rPr spc="-250" dirty="0"/>
              <a:t>going</a:t>
            </a:r>
            <a:r>
              <a:rPr spc="-1510" dirty="0"/>
              <a:t> </a:t>
            </a:r>
            <a:r>
              <a:rPr spc="30" dirty="0"/>
              <a:t>to</a:t>
            </a:r>
            <a:r>
              <a:rPr spc="-1515" dirty="0"/>
              <a:t> </a:t>
            </a:r>
            <a:r>
              <a:rPr spc="-325" dirty="0"/>
              <a:t>cover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86471" y="3434450"/>
            <a:ext cx="19084925" cy="6629400"/>
            <a:chOff x="586471" y="3434450"/>
            <a:chExt cx="19084925" cy="6629400"/>
          </a:xfrm>
        </p:grpSpPr>
        <p:sp>
          <p:nvSpPr>
            <p:cNvPr id="4" name="object 4"/>
            <p:cNvSpPr/>
            <p:nvPr/>
          </p:nvSpPr>
          <p:spPr>
            <a:xfrm>
              <a:off x="586471" y="3434450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08" y="0"/>
                  </a:moveTo>
                  <a:lnTo>
                    <a:pt x="1519956" y="0"/>
                  </a:lnTo>
                  <a:lnTo>
                    <a:pt x="1447249" y="12"/>
                  </a:lnTo>
                  <a:lnTo>
                    <a:pt x="1377755" y="102"/>
                  </a:lnTo>
                  <a:lnTo>
                    <a:pt x="1311382" y="344"/>
                  </a:lnTo>
                  <a:lnTo>
                    <a:pt x="1248037" y="817"/>
                  </a:lnTo>
                  <a:lnTo>
                    <a:pt x="1187629" y="1596"/>
                  </a:lnTo>
                  <a:lnTo>
                    <a:pt x="1130067" y="2758"/>
                  </a:lnTo>
                  <a:lnTo>
                    <a:pt x="1075257" y="4381"/>
                  </a:lnTo>
                  <a:lnTo>
                    <a:pt x="1023110" y="6539"/>
                  </a:lnTo>
                  <a:lnTo>
                    <a:pt x="973533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2" y="22071"/>
                  </a:lnTo>
                  <a:lnTo>
                    <a:pt x="799086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2" y="93307"/>
                  </a:lnTo>
                  <a:lnTo>
                    <a:pt x="534047" y="114600"/>
                  </a:lnTo>
                  <a:lnTo>
                    <a:pt x="489270" y="138287"/>
                  </a:lnTo>
                  <a:lnTo>
                    <a:pt x="446013" y="164291"/>
                  </a:lnTo>
                  <a:lnTo>
                    <a:pt x="404354" y="192530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3" y="364474"/>
                  </a:lnTo>
                  <a:lnTo>
                    <a:pt x="192427" y="404455"/>
                  </a:lnTo>
                  <a:lnTo>
                    <a:pt x="164188" y="446114"/>
                  </a:lnTo>
                  <a:lnTo>
                    <a:pt x="138185" y="489371"/>
                  </a:lnTo>
                  <a:lnTo>
                    <a:pt x="114497" y="534148"/>
                  </a:lnTo>
                  <a:lnTo>
                    <a:pt x="93205" y="580363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80"/>
                  </a:lnTo>
                  <a:lnTo>
                    <a:pt x="242" y="5317654"/>
                  </a:lnTo>
                  <a:lnTo>
                    <a:pt x="715" y="5380999"/>
                  </a:lnTo>
                  <a:lnTo>
                    <a:pt x="1494" y="5441406"/>
                  </a:lnTo>
                  <a:lnTo>
                    <a:pt x="2656" y="5498969"/>
                  </a:lnTo>
                  <a:lnTo>
                    <a:pt x="4278" y="5553778"/>
                  </a:lnTo>
                  <a:lnTo>
                    <a:pt x="6437" y="5605925"/>
                  </a:lnTo>
                  <a:lnTo>
                    <a:pt x="9209" y="5655503"/>
                  </a:lnTo>
                  <a:lnTo>
                    <a:pt x="12670" y="5702602"/>
                  </a:lnTo>
                  <a:lnTo>
                    <a:pt x="16898" y="5747315"/>
                  </a:lnTo>
                  <a:lnTo>
                    <a:pt x="21968" y="5789734"/>
                  </a:lnTo>
                  <a:lnTo>
                    <a:pt x="27959" y="5829949"/>
                  </a:lnTo>
                  <a:lnTo>
                    <a:pt x="34945" y="5868054"/>
                  </a:lnTo>
                  <a:lnTo>
                    <a:pt x="52214" y="5938298"/>
                  </a:lnTo>
                  <a:lnTo>
                    <a:pt x="74387" y="6001199"/>
                  </a:lnTo>
                  <a:lnTo>
                    <a:pt x="93205" y="6048772"/>
                  </a:lnTo>
                  <a:lnTo>
                    <a:pt x="114497" y="6094987"/>
                  </a:lnTo>
                  <a:lnTo>
                    <a:pt x="138185" y="6139762"/>
                  </a:lnTo>
                  <a:lnTo>
                    <a:pt x="164188" y="6183019"/>
                  </a:lnTo>
                  <a:lnTo>
                    <a:pt x="192427" y="6224678"/>
                  </a:lnTo>
                  <a:lnTo>
                    <a:pt x="222823" y="6264659"/>
                  </a:lnTo>
                  <a:lnTo>
                    <a:pt x="255294" y="6302882"/>
                  </a:lnTo>
                  <a:lnTo>
                    <a:pt x="289763" y="6339269"/>
                  </a:lnTo>
                  <a:lnTo>
                    <a:pt x="326149" y="6373738"/>
                  </a:lnTo>
                  <a:lnTo>
                    <a:pt x="364372" y="6406210"/>
                  </a:lnTo>
                  <a:lnTo>
                    <a:pt x="404354" y="6436606"/>
                  </a:lnTo>
                  <a:lnTo>
                    <a:pt x="446013" y="6464845"/>
                  </a:lnTo>
                  <a:lnTo>
                    <a:pt x="489270" y="6490849"/>
                  </a:lnTo>
                  <a:lnTo>
                    <a:pt x="534047" y="6514537"/>
                  </a:lnTo>
                  <a:lnTo>
                    <a:pt x="580262" y="6535830"/>
                  </a:lnTo>
                  <a:lnTo>
                    <a:pt x="627836" y="6554648"/>
                  </a:lnTo>
                  <a:lnTo>
                    <a:pt x="690737" y="6576821"/>
                  </a:lnTo>
                  <a:lnTo>
                    <a:pt x="760981" y="6594090"/>
                  </a:lnTo>
                  <a:lnTo>
                    <a:pt x="799086" y="6601077"/>
                  </a:lnTo>
                  <a:lnTo>
                    <a:pt x="839302" y="6607067"/>
                  </a:lnTo>
                  <a:lnTo>
                    <a:pt x="881720" y="6612138"/>
                  </a:lnTo>
                  <a:lnTo>
                    <a:pt x="926433" y="6616365"/>
                  </a:lnTo>
                  <a:lnTo>
                    <a:pt x="973533" y="6619827"/>
                  </a:lnTo>
                  <a:lnTo>
                    <a:pt x="1023110" y="6622598"/>
                  </a:lnTo>
                  <a:lnTo>
                    <a:pt x="1075257" y="6624757"/>
                  </a:lnTo>
                  <a:lnTo>
                    <a:pt x="1130067" y="6626379"/>
                  </a:lnTo>
                  <a:lnTo>
                    <a:pt x="1248037" y="6628321"/>
                  </a:lnTo>
                  <a:lnTo>
                    <a:pt x="1311382" y="6628793"/>
                  </a:lnTo>
                  <a:lnTo>
                    <a:pt x="1377755" y="6629036"/>
                  </a:lnTo>
                  <a:lnTo>
                    <a:pt x="1447249" y="6629125"/>
                  </a:lnTo>
                  <a:lnTo>
                    <a:pt x="1519956" y="6629138"/>
                  </a:lnTo>
                  <a:lnTo>
                    <a:pt x="17564808" y="6629138"/>
                  </a:lnTo>
                  <a:lnTo>
                    <a:pt x="17897134" y="6627541"/>
                  </a:lnTo>
                  <a:lnTo>
                    <a:pt x="18009506" y="6624757"/>
                  </a:lnTo>
                  <a:lnTo>
                    <a:pt x="18061653" y="6622598"/>
                  </a:lnTo>
                  <a:lnTo>
                    <a:pt x="18111231" y="6619827"/>
                  </a:lnTo>
                  <a:lnTo>
                    <a:pt x="18158330" y="6616365"/>
                  </a:lnTo>
                  <a:lnTo>
                    <a:pt x="18203043" y="6612138"/>
                  </a:lnTo>
                  <a:lnTo>
                    <a:pt x="18245462" y="6607067"/>
                  </a:lnTo>
                  <a:lnTo>
                    <a:pt x="18285677" y="6601077"/>
                  </a:lnTo>
                  <a:lnTo>
                    <a:pt x="18323782" y="6594090"/>
                  </a:lnTo>
                  <a:lnTo>
                    <a:pt x="18394026" y="6576821"/>
                  </a:lnTo>
                  <a:lnTo>
                    <a:pt x="18456927" y="6554648"/>
                  </a:lnTo>
                  <a:lnTo>
                    <a:pt x="18504511" y="6535830"/>
                  </a:lnTo>
                  <a:lnTo>
                    <a:pt x="18550735" y="6514537"/>
                  </a:lnTo>
                  <a:lnTo>
                    <a:pt x="18595518" y="6490849"/>
                  </a:lnTo>
                  <a:lnTo>
                    <a:pt x="18638782" y="6464845"/>
                  </a:lnTo>
                  <a:lnTo>
                    <a:pt x="18680446" y="6436606"/>
                  </a:lnTo>
                  <a:lnTo>
                    <a:pt x="18720431" y="6406210"/>
                  </a:lnTo>
                  <a:lnTo>
                    <a:pt x="18758657" y="6373738"/>
                  </a:lnTo>
                  <a:lnTo>
                    <a:pt x="18795045" y="6339269"/>
                  </a:lnTo>
                  <a:lnTo>
                    <a:pt x="18829515" y="6302882"/>
                  </a:lnTo>
                  <a:lnTo>
                    <a:pt x="18861988" y="6264659"/>
                  </a:lnTo>
                  <a:lnTo>
                    <a:pt x="18892383" y="6224678"/>
                  </a:lnTo>
                  <a:lnTo>
                    <a:pt x="18920622" y="6183019"/>
                  </a:lnTo>
                  <a:lnTo>
                    <a:pt x="18946624" y="6139762"/>
                  </a:lnTo>
                  <a:lnTo>
                    <a:pt x="18970311" y="6094987"/>
                  </a:lnTo>
                  <a:lnTo>
                    <a:pt x="18991602" y="6048772"/>
                  </a:lnTo>
                  <a:lnTo>
                    <a:pt x="19010418" y="6001199"/>
                  </a:lnTo>
                  <a:lnTo>
                    <a:pt x="19032579" y="5938298"/>
                  </a:lnTo>
                  <a:lnTo>
                    <a:pt x="19049838" y="5868054"/>
                  </a:lnTo>
                  <a:lnTo>
                    <a:pt x="19056820" y="5829949"/>
                  </a:lnTo>
                  <a:lnTo>
                    <a:pt x="19062807" y="5789734"/>
                  </a:lnTo>
                  <a:lnTo>
                    <a:pt x="19067875" y="5747315"/>
                  </a:lnTo>
                  <a:lnTo>
                    <a:pt x="19072101" y="5702602"/>
                  </a:lnTo>
                  <a:lnTo>
                    <a:pt x="19075560" y="5655503"/>
                  </a:lnTo>
                  <a:lnTo>
                    <a:pt x="19078330" y="5605925"/>
                  </a:lnTo>
                  <a:lnTo>
                    <a:pt x="19080487" y="5553778"/>
                  </a:lnTo>
                  <a:lnTo>
                    <a:pt x="19082109" y="5498969"/>
                  </a:lnTo>
                  <a:lnTo>
                    <a:pt x="19083270" y="5441406"/>
                  </a:lnTo>
                  <a:lnTo>
                    <a:pt x="19084049" y="5380999"/>
                  </a:lnTo>
                  <a:lnTo>
                    <a:pt x="19084521" y="5317654"/>
                  </a:lnTo>
                  <a:lnTo>
                    <a:pt x="19084764" y="5251280"/>
                  </a:lnTo>
                  <a:lnTo>
                    <a:pt x="19084764" y="1377857"/>
                  </a:lnTo>
                  <a:lnTo>
                    <a:pt x="19084521" y="1311484"/>
                  </a:lnTo>
                  <a:lnTo>
                    <a:pt x="19084049" y="1248139"/>
                  </a:lnTo>
                  <a:lnTo>
                    <a:pt x="19083270" y="1187731"/>
                  </a:lnTo>
                  <a:lnTo>
                    <a:pt x="19082109" y="1130169"/>
                  </a:lnTo>
                  <a:lnTo>
                    <a:pt x="19080487" y="1075360"/>
                  </a:lnTo>
                  <a:lnTo>
                    <a:pt x="19078330" y="1023212"/>
                  </a:lnTo>
                  <a:lnTo>
                    <a:pt x="19075560" y="973635"/>
                  </a:lnTo>
                  <a:lnTo>
                    <a:pt x="19072101" y="926535"/>
                  </a:lnTo>
                  <a:lnTo>
                    <a:pt x="19067875" y="881822"/>
                  </a:lnTo>
                  <a:lnTo>
                    <a:pt x="19062807" y="839404"/>
                  </a:lnTo>
                  <a:lnTo>
                    <a:pt x="19056820" y="799188"/>
                  </a:lnTo>
                  <a:lnTo>
                    <a:pt x="19049838" y="761083"/>
                  </a:lnTo>
                  <a:lnTo>
                    <a:pt x="19032579" y="690840"/>
                  </a:lnTo>
                  <a:lnTo>
                    <a:pt x="19010418" y="627938"/>
                  </a:lnTo>
                  <a:lnTo>
                    <a:pt x="18991602" y="580363"/>
                  </a:lnTo>
                  <a:lnTo>
                    <a:pt x="18970311" y="534148"/>
                  </a:lnTo>
                  <a:lnTo>
                    <a:pt x="18946624" y="489371"/>
                  </a:lnTo>
                  <a:lnTo>
                    <a:pt x="18920622" y="446114"/>
                  </a:lnTo>
                  <a:lnTo>
                    <a:pt x="18892383" y="404455"/>
                  </a:lnTo>
                  <a:lnTo>
                    <a:pt x="18861988" y="364474"/>
                  </a:lnTo>
                  <a:lnTo>
                    <a:pt x="18829515" y="326251"/>
                  </a:lnTo>
                  <a:lnTo>
                    <a:pt x="18795045" y="289865"/>
                  </a:lnTo>
                  <a:lnTo>
                    <a:pt x="18758657" y="255397"/>
                  </a:lnTo>
                  <a:lnTo>
                    <a:pt x="18720431" y="222925"/>
                  </a:lnTo>
                  <a:lnTo>
                    <a:pt x="18680446" y="192530"/>
                  </a:lnTo>
                  <a:lnTo>
                    <a:pt x="18638782" y="164291"/>
                  </a:lnTo>
                  <a:lnTo>
                    <a:pt x="18595518" y="138287"/>
                  </a:lnTo>
                  <a:lnTo>
                    <a:pt x="18550735" y="114600"/>
                  </a:lnTo>
                  <a:lnTo>
                    <a:pt x="18504511" y="93307"/>
                  </a:lnTo>
                  <a:lnTo>
                    <a:pt x="18456927" y="74489"/>
                  </a:lnTo>
                  <a:lnTo>
                    <a:pt x="18394026" y="52316"/>
                  </a:lnTo>
                  <a:lnTo>
                    <a:pt x="18323782" y="35048"/>
                  </a:lnTo>
                  <a:lnTo>
                    <a:pt x="18285677" y="28061"/>
                  </a:lnTo>
                  <a:lnTo>
                    <a:pt x="18245462" y="22071"/>
                  </a:lnTo>
                  <a:lnTo>
                    <a:pt x="18203043" y="17000"/>
                  </a:lnTo>
                  <a:lnTo>
                    <a:pt x="18158330" y="12772"/>
                  </a:lnTo>
                  <a:lnTo>
                    <a:pt x="18111231" y="9311"/>
                  </a:lnTo>
                  <a:lnTo>
                    <a:pt x="18061653" y="6539"/>
                  </a:lnTo>
                  <a:lnTo>
                    <a:pt x="18009506" y="4381"/>
                  </a:lnTo>
                  <a:lnTo>
                    <a:pt x="17897134" y="1596"/>
                  </a:lnTo>
                  <a:lnTo>
                    <a:pt x="1756480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5115" y="3908059"/>
              <a:ext cx="18433889" cy="57010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5261" y="1828417"/>
            <a:ext cx="60477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110" dirty="0">
                <a:solidFill>
                  <a:srgbClr val="FFFFFF"/>
                </a:solidFill>
                <a:latin typeface="Verdana"/>
                <a:cs typeface="Verdana"/>
              </a:rPr>
              <a:t>A </a:t>
            </a:r>
            <a:r>
              <a:rPr sz="4950" b="1" spc="-480" dirty="0">
                <a:solidFill>
                  <a:srgbClr val="FFFFFF"/>
                </a:solidFill>
                <a:latin typeface="Verdana"/>
                <a:cs typeface="Verdana"/>
              </a:rPr>
              <a:t>PyTorch</a:t>
            </a:r>
            <a:r>
              <a:rPr sz="4950" b="1" spc="-1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50" b="1" spc="-455" dirty="0">
                <a:solidFill>
                  <a:srgbClr val="FFFFFF"/>
                </a:solidFill>
                <a:latin typeface="Verdana"/>
                <a:cs typeface="Verdana"/>
              </a:rPr>
              <a:t>workflow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11397803" y="2780594"/>
            <a:ext cx="3064847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35"/>
              </a:lnSpc>
            </a:pPr>
            <a:r>
              <a:rPr sz="5550" b="1" spc="-300" baseline="3003" dirty="0">
                <a:solidFill>
                  <a:srgbClr val="FFFFFF"/>
                </a:solidFill>
                <a:latin typeface="Arial"/>
                <a:cs typeface="Arial"/>
              </a:rPr>
              <a:t>(one </a:t>
            </a:r>
            <a:r>
              <a:rPr sz="3700" b="1" spc="-19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700" b="1" spc="-1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165" dirty="0">
                <a:solidFill>
                  <a:srgbClr val="FFFFFF"/>
                </a:solidFill>
                <a:latin typeface="Arial"/>
                <a:cs typeface="Arial"/>
              </a:rPr>
              <a:t>many)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03462" y="350378"/>
            <a:ext cx="14681200" cy="1384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900" spc="-180" dirty="0"/>
              <a:t>How</a:t>
            </a:r>
            <a:r>
              <a:rPr sz="8900" spc="-1600" dirty="0"/>
              <a:t> </a:t>
            </a:r>
            <a:r>
              <a:rPr sz="8900" spc="45" dirty="0"/>
              <a:t>to</a:t>
            </a:r>
            <a:r>
              <a:rPr sz="8900" spc="-1600" dirty="0"/>
              <a:t> </a:t>
            </a:r>
            <a:r>
              <a:rPr sz="8900" spc="-295" dirty="0"/>
              <a:t>approach</a:t>
            </a:r>
            <a:r>
              <a:rPr sz="8900" spc="-1600" dirty="0"/>
              <a:t> </a:t>
            </a:r>
            <a:r>
              <a:rPr sz="8900" spc="-335" dirty="0"/>
              <a:t>this</a:t>
            </a:r>
            <a:r>
              <a:rPr sz="8900" spc="-1600" dirty="0"/>
              <a:t> </a:t>
            </a:r>
            <a:r>
              <a:rPr sz="8900" spc="-325" dirty="0"/>
              <a:t>course</a:t>
            </a:r>
            <a:endParaRPr sz="8900"/>
          </a:p>
        </p:txBody>
      </p:sp>
      <p:sp>
        <p:nvSpPr>
          <p:cNvPr id="3" name="object 3"/>
          <p:cNvSpPr/>
          <p:nvPr/>
        </p:nvSpPr>
        <p:spPr>
          <a:xfrm>
            <a:off x="616719" y="2073737"/>
            <a:ext cx="7048968" cy="4104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45610" y="6357525"/>
            <a:ext cx="259143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35" dirty="0">
                <a:solidFill>
                  <a:srgbClr val="FFFFFF"/>
                </a:solidFill>
                <a:latin typeface="Verdana"/>
                <a:cs typeface="Verdana"/>
              </a:rPr>
              <a:t>1. </a:t>
            </a:r>
            <a:r>
              <a:rPr sz="3300" b="1" spc="-200" dirty="0">
                <a:solidFill>
                  <a:srgbClr val="FFFFFF"/>
                </a:solidFill>
                <a:latin typeface="Verdana"/>
                <a:cs typeface="Verdana"/>
              </a:rPr>
              <a:t>Code</a:t>
            </a:r>
            <a:r>
              <a:rPr sz="3300" b="1" spc="-5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70" dirty="0">
                <a:solidFill>
                  <a:srgbClr val="FFFFFF"/>
                </a:solidFill>
                <a:latin typeface="Verdana"/>
                <a:cs typeface="Verdana"/>
              </a:rPr>
              <a:t>along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 rot="21540000">
            <a:off x="1043775" y="7050883"/>
            <a:ext cx="6524832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29"/>
              </a:lnSpc>
            </a:pPr>
            <a:r>
              <a:rPr sz="5025" b="1" spc="-270" baseline="-4145" dirty="0">
                <a:solidFill>
                  <a:srgbClr val="FFFFFF"/>
                </a:solidFill>
                <a:latin typeface="Arial"/>
                <a:cs typeface="Arial"/>
              </a:rPr>
              <a:t>Motto </a:t>
            </a:r>
            <a:r>
              <a:rPr sz="5025" b="1" spc="-22" baseline="-2487" dirty="0">
                <a:solidFill>
                  <a:srgbClr val="FFFFFF"/>
                </a:solidFill>
                <a:latin typeface="Arial"/>
                <a:cs typeface="Arial"/>
              </a:rPr>
              <a:t>#1: </a:t>
            </a:r>
            <a:r>
              <a:rPr sz="3350" b="1" spc="225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3350" b="1" spc="195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350" b="1" spc="-6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-180" dirty="0">
                <a:solidFill>
                  <a:srgbClr val="FFFFFF"/>
                </a:solidFill>
                <a:latin typeface="Arial"/>
                <a:cs typeface="Arial"/>
              </a:rPr>
              <a:t>doubt, </a:t>
            </a:r>
            <a:r>
              <a:rPr sz="5025" b="1" spc="135" baseline="3316" dirty="0">
                <a:solidFill>
                  <a:srgbClr val="FFFFFF"/>
                </a:solidFill>
                <a:latin typeface="Arial"/>
                <a:cs typeface="Arial"/>
              </a:rPr>
              <a:t>run </a:t>
            </a:r>
            <a:r>
              <a:rPr sz="5025" b="1" spc="-382" baseline="497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5025" b="1" spc="-540" baseline="5804" dirty="0">
                <a:solidFill>
                  <a:srgbClr val="FFFFFF"/>
                </a:solidFill>
                <a:latin typeface="Arial"/>
                <a:cs typeface="Arial"/>
              </a:rPr>
              <a:t>code!</a:t>
            </a:r>
            <a:endParaRPr sz="5025" baseline="5804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879813" y="2755601"/>
            <a:ext cx="3946525" cy="3630295"/>
            <a:chOff x="8879813" y="2755601"/>
            <a:chExt cx="3946525" cy="3630295"/>
          </a:xfrm>
        </p:grpSpPr>
        <p:sp>
          <p:nvSpPr>
            <p:cNvPr id="7" name="object 7"/>
            <p:cNvSpPr/>
            <p:nvPr/>
          </p:nvSpPr>
          <p:spPr>
            <a:xfrm>
              <a:off x="8879813" y="4099110"/>
              <a:ext cx="2286579" cy="22865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373956" y="2755601"/>
              <a:ext cx="2063507" cy="20635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927385" y="2765230"/>
              <a:ext cx="898773" cy="8987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92018" y="4701450"/>
              <a:ext cx="921509" cy="92150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119995" y="5010068"/>
              <a:ext cx="890644" cy="8906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598514" y="6716969"/>
            <a:ext cx="27089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34315" marR="5080" indent="-222250">
              <a:lnSpc>
                <a:spcPts val="3429"/>
              </a:lnSpc>
              <a:spcBef>
                <a:spcPts val="650"/>
              </a:spcBef>
            </a:pPr>
            <a:r>
              <a:rPr sz="3300" b="1" spc="-420" dirty="0">
                <a:solidFill>
                  <a:srgbClr val="FFFFFF"/>
                </a:solidFill>
                <a:latin typeface="Verdana"/>
                <a:cs typeface="Verdana"/>
              </a:rPr>
              <a:t>2. </a:t>
            </a:r>
            <a:r>
              <a:rPr sz="3300" b="1" spc="-350" dirty="0">
                <a:solidFill>
                  <a:srgbClr val="FFFFFF"/>
                </a:solidFill>
                <a:latin typeface="Verdana"/>
                <a:cs typeface="Verdana"/>
              </a:rPr>
              <a:t>Explore</a:t>
            </a:r>
            <a:r>
              <a:rPr sz="3300" b="1" spc="-7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9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3300" b="1" spc="-355" dirty="0">
                <a:solidFill>
                  <a:srgbClr val="FFFFFF"/>
                </a:solidFill>
                <a:latin typeface="Verdana"/>
                <a:cs typeface="Verdana"/>
              </a:rPr>
              <a:t>experiment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 rot="20520000">
            <a:off x="8584902" y="2203547"/>
            <a:ext cx="1857019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20"/>
              </a:lnSpc>
            </a:pPr>
            <a:r>
              <a:rPr sz="3350" b="1" spc="-180" dirty="0">
                <a:solidFill>
                  <a:srgbClr val="FFFFFF"/>
                </a:solidFill>
                <a:latin typeface="Arial"/>
                <a:cs typeface="Arial"/>
              </a:rPr>
              <a:t>Motto</a:t>
            </a:r>
            <a:r>
              <a:rPr sz="335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95" dirty="0">
                <a:solidFill>
                  <a:srgbClr val="FFFFFF"/>
                </a:solidFill>
                <a:latin typeface="Arial"/>
                <a:cs typeface="Arial"/>
              </a:rPr>
              <a:t>#2:</a:t>
            </a:r>
            <a:endParaRPr sz="3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 rot="20520000">
            <a:off x="7413301" y="2690508"/>
            <a:ext cx="4516938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20"/>
              </a:lnSpc>
            </a:pPr>
            <a:r>
              <a:rPr sz="3350" b="1" spc="-140" dirty="0">
                <a:solidFill>
                  <a:srgbClr val="FFFFFF"/>
                </a:solidFill>
                <a:latin typeface="Arial"/>
                <a:cs typeface="Arial"/>
              </a:rPr>
              <a:t>Experiment,</a:t>
            </a:r>
            <a:r>
              <a:rPr sz="33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-180" dirty="0">
                <a:solidFill>
                  <a:srgbClr val="FFFFFF"/>
                </a:solidFill>
                <a:latin typeface="Arial"/>
                <a:cs typeface="Arial"/>
              </a:rPr>
              <a:t>experiment,</a:t>
            </a:r>
            <a:endParaRPr sz="3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 rot="20520000">
            <a:off x="8718400" y="3147606"/>
            <a:ext cx="2203874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20"/>
              </a:lnSpc>
            </a:pPr>
            <a:r>
              <a:rPr sz="3350" b="1" spc="-180" dirty="0">
                <a:solidFill>
                  <a:srgbClr val="FFFFFF"/>
                </a:solidFill>
                <a:latin typeface="Arial"/>
                <a:cs typeface="Arial"/>
              </a:rPr>
              <a:t>experiment!</a:t>
            </a:r>
            <a:endParaRPr sz="33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5903075" y="3813611"/>
            <a:ext cx="2697195" cy="26971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69252" y="6762946"/>
            <a:ext cx="39789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322580" marR="5080" indent="-310515">
              <a:lnSpc>
                <a:spcPts val="3429"/>
              </a:lnSpc>
              <a:spcBef>
                <a:spcPts val="650"/>
              </a:spcBef>
            </a:pPr>
            <a:r>
              <a:rPr sz="3300" b="1" spc="-425" dirty="0">
                <a:solidFill>
                  <a:srgbClr val="FFFFFF"/>
                </a:solidFill>
                <a:latin typeface="Verdana"/>
                <a:cs typeface="Verdana"/>
              </a:rPr>
              <a:t>3. </a:t>
            </a:r>
            <a:r>
              <a:rPr sz="3300" b="1" spc="-360" dirty="0">
                <a:solidFill>
                  <a:srgbClr val="FFFFFF"/>
                </a:solidFill>
                <a:latin typeface="Verdana"/>
                <a:cs typeface="Verdana"/>
              </a:rPr>
              <a:t>Visualize</a:t>
            </a:r>
            <a:r>
              <a:rPr sz="3300" b="1" spc="-94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90" dirty="0">
                <a:solidFill>
                  <a:srgbClr val="FFFFFF"/>
                </a:solidFill>
                <a:latin typeface="Verdana"/>
                <a:cs typeface="Verdana"/>
              </a:rPr>
              <a:t>what </a:t>
            </a:r>
            <a:r>
              <a:rPr sz="3300" b="1" spc="-395" dirty="0">
                <a:solidFill>
                  <a:srgbClr val="FFFFFF"/>
                </a:solidFill>
                <a:latin typeface="Verdana"/>
                <a:cs typeface="Verdana"/>
              </a:rPr>
              <a:t>you  </a:t>
            </a:r>
            <a:r>
              <a:rPr sz="3300" b="1" spc="-280" dirty="0">
                <a:solidFill>
                  <a:srgbClr val="FFFFFF"/>
                </a:solidFill>
                <a:latin typeface="Verdana"/>
                <a:cs typeface="Verdana"/>
              </a:rPr>
              <a:t>don’t</a:t>
            </a:r>
            <a:r>
              <a:rPr sz="3300" b="1" spc="-5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60" dirty="0">
                <a:solidFill>
                  <a:srgbClr val="FFFFFF"/>
                </a:solidFill>
                <a:latin typeface="Verdana"/>
                <a:cs typeface="Verdana"/>
              </a:rPr>
              <a:t>understand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849286" y="2612319"/>
            <a:ext cx="5822950" cy="10528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998980">
              <a:lnSpc>
                <a:spcPct val="100299"/>
              </a:lnSpc>
              <a:spcBef>
                <a:spcPts val="114"/>
              </a:spcBef>
            </a:pPr>
            <a:r>
              <a:rPr sz="3350" b="1" spc="-180" dirty="0">
                <a:solidFill>
                  <a:srgbClr val="FFFFFF"/>
                </a:solidFill>
                <a:latin typeface="Arial"/>
                <a:cs typeface="Arial"/>
              </a:rPr>
              <a:t>Motto </a:t>
            </a:r>
            <a:r>
              <a:rPr sz="3350" b="1" spc="70" dirty="0">
                <a:solidFill>
                  <a:srgbClr val="FFFFFF"/>
                </a:solidFill>
                <a:latin typeface="Arial"/>
                <a:cs typeface="Arial"/>
              </a:rPr>
              <a:t>#3:  </a:t>
            </a:r>
            <a:r>
              <a:rPr sz="3350" b="1" spc="-35" dirty="0">
                <a:solidFill>
                  <a:srgbClr val="FFFFFF"/>
                </a:solidFill>
                <a:latin typeface="Arial"/>
                <a:cs typeface="Arial"/>
              </a:rPr>
              <a:t>Visualize, </a:t>
            </a:r>
            <a:r>
              <a:rPr sz="3350" b="1" spc="-50" dirty="0">
                <a:solidFill>
                  <a:srgbClr val="FFFFFF"/>
                </a:solidFill>
                <a:latin typeface="Arial"/>
                <a:cs typeface="Arial"/>
              </a:rPr>
              <a:t>visualize,</a:t>
            </a:r>
            <a:r>
              <a:rPr sz="3350" b="1" spc="-1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50" b="1" spc="-55" dirty="0">
                <a:solidFill>
                  <a:srgbClr val="FFFFFF"/>
                </a:solidFill>
                <a:latin typeface="Arial"/>
                <a:cs typeface="Arial"/>
              </a:rPr>
              <a:t>visualize!</a:t>
            </a:r>
            <a:endParaRPr sz="33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34842" y="7911324"/>
            <a:ext cx="2412722" cy="241272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558708" y="10503997"/>
            <a:ext cx="316547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370" dirty="0">
                <a:solidFill>
                  <a:srgbClr val="FFFFFF"/>
                </a:solidFill>
                <a:latin typeface="Verdana"/>
                <a:cs typeface="Verdana"/>
              </a:rPr>
              <a:t>4. </a:t>
            </a:r>
            <a:r>
              <a:rPr sz="3300" b="1" spc="-290" dirty="0">
                <a:solidFill>
                  <a:srgbClr val="FFFFFF"/>
                </a:solidFill>
                <a:latin typeface="Verdana"/>
                <a:cs typeface="Verdana"/>
              </a:rPr>
              <a:t>Ask</a:t>
            </a:r>
            <a:r>
              <a:rPr sz="3300" b="1" spc="-8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50" dirty="0">
                <a:solidFill>
                  <a:srgbClr val="FFFFFF"/>
                </a:solidFill>
                <a:latin typeface="Verdana"/>
                <a:cs typeface="Verdana"/>
              </a:rPr>
              <a:t>questions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1134" y="8435177"/>
            <a:ext cx="1570632" cy="15706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147639" y="8223530"/>
            <a:ext cx="3618865" cy="28086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43305">
              <a:lnSpc>
                <a:spcPct val="100000"/>
              </a:lnSpc>
              <a:spcBef>
                <a:spcPts val="114"/>
              </a:spcBef>
            </a:pPr>
            <a:r>
              <a:rPr sz="12350" spc="3100" dirty="0">
                <a:solidFill>
                  <a:srgbClr val="FFFFFF"/>
                </a:solidFill>
                <a:latin typeface="Arial"/>
                <a:cs typeface="Arial"/>
              </a:rPr>
              <a:t>🛠</a:t>
            </a:r>
            <a:endParaRPr sz="1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20"/>
              </a:spcBef>
            </a:pPr>
            <a:r>
              <a:rPr sz="3300" b="1" spc="-434" dirty="0">
                <a:solidFill>
                  <a:srgbClr val="FFFFFF"/>
                </a:solidFill>
                <a:latin typeface="Verdana"/>
                <a:cs typeface="Verdana"/>
              </a:rPr>
              <a:t>5.</a:t>
            </a:r>
            <a:r>
              <a:rPr sz="3300" b="1" spc="-5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60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3300" b="1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8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300" b="1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60" dirty="0">
                <a:solidFill>
                  <a:srgbClr val="FFFFFF"/>
                </a:solidFill>
                <a:latin typeface="Verdana"/>
                <a:cs typeface="Verdana"/>
              </a:rPr>
              <a:t>exercises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181706" y="8435177"/>
            <a:ext cx="1570632" cy="15706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985900" y="8223530"/>
            <a:ext cx="3549650" cy="28086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95705">
              <a:lnSpc>
                <a:spcPct val="100000"/>
              </a:lnSpc>
              <a:spcBef>
                <a:spcPts val="114"/>
              </a:spcBef>
            </a:pPr>
            <a:r>
              <a:rPr sz="12350" spc="3100" dirty="0">
                <a:solidFill>
                  <a:srgbClr val="FFFFFF"/>
                </a:solidFill>
                <a:latin typeface="Arial"/>
                <a:cs typeface="Arial"/>
              </a:rPr>
              <a:t>🤗</a:t>
            </a:r>
            <a:endParaRPr sz="12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20"/>
              </a:spcBef>
            </a:pPr>
            <a:r>
              <a:rPr sz="3300" b="1" spc="-370" dirty="0">
                <a:solidFill>
                  <a:srgbClr val="FFFFFF"/>
                </a:solidFill>
                <a:latin typeface="Verdana"/>
                <a:cs typeface="Verdana"/>
              </a:rPr>
              <a:t>6.</a:t>
            </a:r>
            <a:r>
              <a:rPr sz="3300" b="1" spc="-6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425" dirty="0">
                <a:solidFill>
                  <a:srgbClr val="FFFFFF"/>
                </a:solidFill>
                <a:latin typeface="Verdana"/>
                <a:cs typeface="Verdana"/>
              </a:rPr>
              <a:t>Share</a:t>
            </a:r>
            <a:r>
              <a:rPr sz="3300" b="1" spc="-6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80" dirty="0">
                <a:solidFill>
                  <a:srgbClr val="FFFFFF"/>
                </a:solidFill>
                <a:latin typeface="Verdana"/>
                <a:cs typeface="Verdana"/>
              </a:rPr>
              <a:t>your</a:t>
            </a:r>
            <a:r>
              <a:rPr sz="3300" b="1" spc="-6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409" dirty="0">
                <a:solidFill>
                  <a:srgbClr val="FFFFFF"/>
                </a:solidFill>
                <a:latin typeface="Verdana"/>
                <a:cs typeface="Verdana"/>
              </a:rPr>
              <a:t>work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 rot="21540000">
            <a:off x="5404311" y="9215524"/>
            <a:ext cx="2819975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79"/>
              </a:lnSpc>
            </a:pPr>
            <a:r>
              <a:rPr sz="3350" b="1" spc="75" dirty="0">
                <a:solidFill>
                  <a:srgbClr val="FFFFFF"/>
                </a:solidFill>
                <a:latin typeface="Arial"/>
                <a:cs typeface="Arial"/>
              </a:rPr>
              <a:t>(including</a:t>
            </a:r>
            <a:r>
              <a:rPr sz="3350" b="1" spc="-2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25" b="1" spc="-382" baseline="4145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5025" baseline="4145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 rot="21540000">
            <a:off x="5418285" y="9699362"/>
            <a:ext cx="2604927" cy="425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70"/>
              </a:lnSpc>
            </a:pPr>
            <a:r>
              <a:rPr sz="3350" b="1" spc="-185" dirty="0">
                <a:solidFill>
                  <a:srgbClr val="FFFFFF"/>
                </a:solidFill>
                <a:latin typeface="Arial"/>
                <a:cs typeface="Arial"/>
              </a:rPr>
              <a:t>“dumb” </a:t>
            </a:r>
            <a:r>
              <a:rPr sz="5025" b="1" spc="-307" baseline="3316" dirty="0">
                <a:solidFill>
                  <a:srgbClr val="FFFFFF"/>
                </a:solidFill>
                <a:latin typeface="Arial"/>
                <a:cs typeface="Arial"/>
              </a:rPr>
              <a:t>ones)</a:t>
            </a:r>
            <a:endParaRPr sz="5025" baseline="3316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7881" y="427412"/>
            <a:ext cx="14709775" cy="1224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7850" spc="-150" dirty="0"/>
              <a:t>How</a:t>
            </a:r>
            <a:r>
              <a:rPr sz="7850" spc="-1405" dirty="0"/>
              <a:t> </a:t>
            </a:r>
            <a:r>
              <a:rPr sz="7850" spc="-155" dirty="0">
                <a:solidFill>
                  <a:srgbClr val="16E7CF"/>
                </a:solidFill>
              </a:rPr>
              <a:t>not</a:t>
            </a:r>
            <a:r>
              <a:rPr sz="7850" spc="-1405" dirty="0">
                <a:solidFill>
                  <a:srgbClr val="16E7CF"/>
                </a:solidFill>
              </a:rPr>
              <a:t> </a:t>
            </a:r>
            <a:r>
              <a:rPr sz="7850" spc="40" dirty="0"/>
              <a:t>to</a:t>
            </a:r>
            <a:r>
              <a:rPr sz="7850" spc="-1400" dirty="0"/>
              <a:t> </a:t>
            </a:r>
            <a:r>
              <a:rPr sz="7850" spc="-260" dirty="0"/>
              <a:t>approach</a:t>
            </a:r>
            <a:r>
              <a:rPr sz="7850" spc="-1405" dirty="0"/>
              <a:t> </a:t>
            </a:r>
            <a:r>
              <a:rPr sz="7850" spc="-295" dirty="0"/>
              <a:t>this</a:t>
            </a:r>
            <a:r>
              <a:rPr sz="7850" spc="-1405" dirty="0"/>
              <a:t> </a:t>
            </a:r>
            <a:r>
              <a:rPr sz="7850" spc="-280" dirty="0"/>
              <a:t>course</a:t>
            </a:r>
            <a:endParaRPr sz="7850"/>
          </a:p>
        </p:txBody>
      </p:sp>
      <p:sp>
        <p:nvSpPr>
          <p:cNvPr id="3" name="object 3"/>
          <p:cNvSpPr txBox="1"/>
          <p:nvPr/>
        </p:nvSpPr>
        <p:spPr>
          <a:xfrm>
            <a:off x="4425227" y="5370748"/>
            <a:ext cx="12490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00" b="1" spc="-30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300" b="1" spc="-2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300" b="1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300" b="1" spc="-27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300" b="1" spc="-44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17403" y="4823151"/>
            <a:ext cx="1570632" cy="15706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204703" y="4611504"/>
            <a:ext cx="1596390" cy="19107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350" spc="4135" dirty="0">
                <a:solidFill>
                  <a:srgbClr val="FFFFFF"/>
                </a:solidFill>
                <a:latin typeface="Arial"/>
                <a:cs typeface="Arial"/>
              </a:rPr>
              <a:t>🧠</a:t>
            </a:r>
            <a:endParaRPr sz="123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18426" y="4705146"/>
            <a:ext cx="1367369" cy="13673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20280000">
            <a:off x="6368643" y="4890374"/>
            <a:ext cx="1488497" cy="104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45"/>
              </a:lnSpc>
            </a:pPr>
            <a:r>
              <a:rPr sz="8250" spc="2740" dirty="0">
                <a:solidFill>
                  <a:srgbClr val="FFFFFF"/>
                </a:solidFill>
                <a:latin typeface="Arial"/>
                <a:cs typeface="Arial"/>
              </a:rPr>
              <a:t>🔥</a:t>
            </a:r>
            <a:endParaRPr sz="82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248904" y="4194557"/>
            <a:ext cx="1145960" cy="1145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21300000">
            <a:off x="7078298" y="4271021"/>
            <a:ext cx="1493016" cy="104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45"/>
              </a:lnSpc>
            </a:pPr>
            <a:r>
              <a:rPr sz="8250" spc="2740" dirty="0">
                <a:solidFill>
                  <a:srgbClr val="FFFFFF"/>
                </a:solidFill>
                <a:latin typeface="Arial"/>
                <a:cs typeface="Arial"/>
              </a:rPr>
              <a:t>🔥</a:t>
            </a:r>
            <a:endParaRPr sz="825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016761" y="4481214"/>
            <a:ext cx="1240536" cy="12405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660000">
            <a:off x="7883312" y="4604510"/>
            <a:ext cx="1496188" cy="1047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245"/>
              </a:lnSpc>
            </a:pPr>
            <a:r>
              <a:rPr sz="8250" spc="2055" dirty="0">
                <a:solidFill>
                  <a:srgbClr val="FFFFFF"/>
                </a:solidFill>
                <a:latin typeface="Arial"/>
                <a:cs typeface="Arial"/>
              </a:rPr>
              <a:t>🔥</a:t>
            </a:r>
            <a:endParaRPr sz="8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76817" y="5014748"/>
            <a:ext cx="3100705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50" b="1" spc="-869" dirty="0">
                <a:solidFill>
                  <a:srgbClr val="FFFFFF"/>
                </a:solidFill>
                <a:latin typeface="Verdana"/>
                <a:cs typeface="Verdana"/>
              </a:rPr>
              <a:t>“I </a:t>
            </a:r>
            <a:r>
              <a:rPr sz="4250" b="1" spc="-360" dirty="0">
                <a:solidFill>
                  <a:srgbClr val="FFFFFF"/>
                </a:solidFill>
                <a:latin typeface="Verdana"/>
                <a:cs typeface="Verdana"/>
              </a:rPr>
              <a:t>can’t</a:t>
            </a:r>
            <a:r>
              <a:rPr sz="4250" b="1" spc="-6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b="1" spc="-509" dirty="0">
                <a:solidFill>
                  <a:srgbClr val="FFFFFF"/>
                </a:solidFill>
                <a:latin typeface="Verdana"/>
                <a:cs typeface="Verdana"/>
              </a:rPr>
              <a:t>learn</a:t>
            </a:r>
            <a:endParaRPr sz="4250">
              <a:latin typeface="Verdana"/>
              <a:cs typeface="Verdan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177670" y="6188959"/>
            <a:ext cx="1858010" cy="0"/>
          </a:xfrm>
          <a:custGeom>
            <a:avLst/>
            <a:gdLst/>
            <a:ahLst/>
            <a:cxnLst/>
            <a:rect l="l" t="t" r="r" b="b"/>
            <a:pathLst>
              <a:path w="1858009">
                <a:moveTo>
                  <a:pt x="0" y="0"/>
                </a:moveTo>
                <a:lnTo>
                  <a:pt x="1857543" y="0"/>
                </a:lnTo>
              </a:path>
            </a:pathLst>
          </a:custGeom>
          <a:ln w="56190">
            <a:solidFill>
              <a:srgbClr val="FEFEF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022513" y="5575988"/>
            <a:ext cx="266700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250" b="1" spc="-605" dirty="0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endParaRPr sz="425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172610" y="5425110"/>
            <a:ext cx="1252220" cy="0"/>
          </a:xfrm>
          <a:custGeom>
            <a:avLst/>
            <a:gdLst/>
            <a:ahLst/>
            <a:cxnLst/>
            <a:rect l="l" t="t" r="r" b="b"/>
            <a:pathLst>
              <a:path w="1252220">
                <a:moveTo>
                  <a:pt x="0" y="0"/>
                </a:moveTo>
                <a:lnTo>
                  <a:pt x="1251869" y="0"/>
                </a:lnTo>
              </a:path>
            </a:pathLst>
          </a:custGeom>
          <a:ln w="3088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8253" y="2091192"/>
            <a:ext cx="18847593" cy="4403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5389" y="6367629"/>
            <a:ext cx="58928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https://</a:t>
            </a:r>
            <a:r>
              <a:rPr sz="1650" b="1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3"/>
              </a:rPr>
              <a:t>www.github.com/mrdbourke/pytorch-deep-learning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7660" y="6262920"/>
            <a:ext cx="5988050" cy="4946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32685" marR="5080" indent="-2420620">
              <a:lnSpc>
                <a:spcPts val="1710"/>
              </a:lnSpc>
              <a:spcBef>
                <a:spcPts val="380"/>
              </a:spcBef>
            </a:pPr>
            <a:r>
              <a:rPr sz="1650" b="1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https://</a:t>
            </a:r>
            <a:r>
              <a:rPr sz="1650" b="1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4"/>
              </a:rPr>
              <a:t>www.github.com/mrdbourke/pytorch-deep-learning/ </a:t>
            </a:r>
            <a:r>
              <a:rPr sz="1650" b="1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50" b="1" u="heavy" spc="-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discussions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157727" y="6367629"/>
            <a:ext cx="226631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1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https://learnpytorch.io</a:t>
            </a:r>
            <a:endParaRPr sz="1650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37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29"/>
              </a:spcBef>
            </a:pPr>
            <a:r>
              <a:rPr spc="-254" dirty="0"/>
              <a:t>Resources</a:t>
            </a:r>
          </a:p>
          <a:p>
            <a:pPr marL="8255" algn="ctr">
              <a:lnSpc>
                <a:spcPct val="100000"/>
              </a:lnSpc>
              <a:spcBef>
                <a:spcPts val="1260"/>
              </a:spcBef>
            </a:pPr>
            <a:r>
              <a:rPr sz="3300" b="1" spc="-305" dirty="0">
                <a:latin typeface="Verdana"/>
                <a:cs typeface="Verdana"/>
              </a:rPr>
              <a:t>Course</a:t>
            </a:r>
            <a:r>
              <a:rPr sz="3300" b="1" spc="-580" dirty="0">
                <a:latin typeface="Verdana"/>
                <a:cs typeface="Verdana"/>
              </a:rPr>
              <a:t> </a:t>
            </a:r>
            <a:r>
              <a:rPr sz="3300" b="1" spc="-254" dirty="0">
                <a:latin typeface="Verdana"/>
                <a:cs typeface="Verdana"/>
              </a:rPr>
              <a:t>Q&amp;A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84660" y="1500133"/>
            <a:ext cx="374205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305" dirty="0">
                <a:solidFill>
                  <a:srgbClr val="FFFFFF"/>
                </a:solidFill>
                <a:latin typeface="Verdana"/>
                <a:cs typeface="Verdana"/>
              </a:rPr>
              <a:t>Course </a:t>
            </a:r>
            <a:r>
              <a:rPr sz="3300" b="1" spc="-365" dirty="0">
                <a:solidFill>
                  <a:srgbClr val="FFFFFF"/>
                </a:solidFill>
                <a:latin typeface="Verdana"/>
                <a:cs typeface="Verdana"/>
              </a:rPr>
              <a:t>online</a:t>
            </a:r>
            <a:r>
              <a:rPr sz="3300" b="1" spc="-91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290" dirty="0">
                <a:solidFill>
                  <a:srgbClr val="FFFFFF"/>
                </a:solidFill>
                <a:latin typeface="Verdana"/>
                <a:cs typeface="Verdana"/>
              </a:rPr>
              <a:t>book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379825" y="6852453"/>
            <a:ext cx="12546330" cy="44037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95837" y="8272074"/>
            <a:ext cx="358140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095375" marR="5080" indent="-1083310">
              <a:lnSpc>
                <a:spcPts val="3429"/>
              </a:lnSpc>
              <a:spcBef>
                <a:spcPts val="650"/>
              </a:spcBef>
            </a:pPr>
            <a:r>
              <a:rPr sz="3300" b="1" u="heavy" spc="-3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PyTorch </a:t>
            </a:r>
            <a:r>
              <a:rPr sz="3300" b="1" u="heavy" spc="-3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website</a:t>
            </a:r>
            <a:r>
              <a:rPr sz="3300" b="1" spc="-8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525" dirty="0">
                <a:solidFill>
                  <a:srgbClr val="FFFFFF"/>
                </a:solidFill>
                <a:latin typeface="Verdana"/>
                <a:cs typeface="Verdana"/>
              </a:rPr>
              <a:t>&amp;  </a:t>
            </a:r>
            <a:r>
              <a:rPr sz="3300" b="1" u="heavy" spc="-36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forums</a:t>
            </a:r>
            <a:endParaRPr sz="33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7810" y="1357058"/>
            <a:ext cx="19410045" cy="9773920"/>
            <a:chOff x="357810" y="1357058"/>
            <a:chExt cx="19410045" cy="9773920"/>
          </a:xfrm>
        </p:grpSpPr>
        <p:sp>
          <p:nvSpPr>
            <p:cNvPr id="11" name="object 11"/>
            <p:cNvSpPr/>
            <p:nvPr/>
          </p:nvSpPr>
          <p:spPr>
            <a:xfrm>
              <a:off x="378751" y="1377999"/>
              <a:ext cx="19368135" cy="5483860"/>
            </a:xfrm>
            <a:custGeom>
              <a:avLst/>
              <a:gdLst/>
              <a:ahLst/>
              <a:cxnLst/>
              <a:rect l="l" t="t" r="r" b="b"/>
              <a:pathLst>
                <a:path w="19368135" h="5483859">
                  <a:moveTo>
                    <a:pt x="1300745" y="0"/>
                  </a:moveTo>
                  <a:lnTo>
                    <a:pt x="18066779" y="0"/>
                  </a:lnTo>
                  <a:lnTo>
                    <a:pt x="18141119" y="18"/>
                  </a:lnTo>
                  <a:lnTo>
                    <a:pt x="18211520" y="151"/>
                  </a:lnTo>
                  <a:lnTo>
                    <a:pt x="18278119" y="509"/>
                  </a:lnTo>
                  <a:lnTo>
                    <a:pt x="18341053" y="1208"/>
                  </a:lnTo>
                  <a:lnTo>
                    <a:pt x="18400455" y="2360"/>
                  </a:lnTo>
                  <a:lnTo>
                    <a:pt x="18456464" y="4079"/>
                  </a:lnTo>
                  <a:lnTo>
                    <a:pt x="18509214" y="6478"/>
                  </a:lnTo>
                  <a:lnTo>
                    <a:pt x="18558841" y="9669"/>
                  </a:lnTo>
                  <a:lnTo>
                    <a:pt x="18605481" y="13768"/>
                  </a:lnTo>
                  <a:lnTo>
                    <a:pt x="18649271" y="18886"/>
                  </a:lnTo>
                  <a:lnTo>
                    <a:pt x="18690345" y="25138"/>
                  </a:lnTo>
                  <a:lnTo>
                    <a:pt x="18728841" y="32636"/>
                  </a:lnTo>
                  <a:lnTo>
                    <a:pt x="18798638" y="51824"/>
                  </a:lnTo>
                  <a:lnTo>
                    <a:pt x="18876644" y="82319"/>
                  </a:lnTo>
                  <a:lnTo>
                    <a:pt x="18921544" y="103650"/>
                  </a:lnTo>
                  <a:lnTo>
                    <a:pt x="18964811" y="127632"/>
                  </a:lnTo>
                  <a:lnTo>
                    <a:pt x="19006343" y="154165"/>
                  </a:lnTo>
                  <a:lnTo>
                    <a:pt x="19046038" y="183145"/>
                  </a:lnTo>
                  <a:lnTo>
                    <a:pt x="19083794" y="214472"/>
                  </a:lnTo>
                  <a:lnTo>
                    <a:pt x="19119509" y="248043"/>
                  </a:lnTo>
                  <a:lnTo>
                    <a:pt x="19153081" y="283757"/>
                  </a:lnTo>
                  <a:lnTo>
                    <a:pt x="19184409" y="321512"/>
                  </a:lnTo>
                  <a:lnTo>
                    <a:pt x="19213389" y="361207"/>
                  </a:lnTo>
                  <a:lnTo>
                    <a:pt x="19239922" y="402738"/>
                  </a:lnTo>
                  <a:lnTo>
                    <a:pt x="19263904" y="446005"/>
                  </a:lnTo>
                  <a:lnTo>
                    <a:pt x="19285234" y="490906"/>
                  </a:lnTo>
                  <a:lnTo>
                    <a:pt x="19303810" y="537339"/>
                  </a:lnTo>
                  <a:lnTo>
                    <a:pt x="19326067" y="602664"/>
                  </a:lnTo>
                  <a:lnTo>
                    <a:pt x="19342429" y="677218"/>
                  </a:lnTo>
                  <a:lnTo>
                    <a:pt x="19348683" y="718295"/>
                  </a:lnTo>
                  <a:lnTo>
                    <a:pt x="19353804" y="762086"/>
                  </a:lnTo>
                  <a:lnTo>
                    <a:pt x="19357904" y="808727"/>
                  </a:lnTo>
                  <a:lnTo>
                    <a:pt x="19361097" y="858354"/>
                  </a:lnTo>
                  <a:lnTo>
                    <a:pt x="19363496" y="911103"/>
                  </a:lnTo>
                  <a:lnTo>
                    <a:pt x="19365216" y="967108"/>
                  </a:lnTo>
                  <a:lnTo>
                    <a:pt x="19366368" y="1026507"/>
                  </a:lnTo>
                  <a:lnTo>
                    <a:pt x="19367067" y="1089434"/>
                  </a:lnTo>
                  <a:lnTo>
                    <a:pt x="19367426" y="1156026"/>
                  </a:lnTo>
                  <a:lnTo>
                    <a:pt x="19367558" y="1226418"/>
                  </a:lnTo>
                  <a:lnTo>
                    <a:pt x="19367577" y="1300745"/>
                  </a:lnTo>
                  <a:lnTo>
                    <a:pt x="19367577" y="4182563"/>
                  </a:lnTo>
                  <a:lnTo>
                    <a:pt x="19367558" y="4256891"/>
                  </a:lnTo>
                  <a:lnTo>
                    <a:pt x="19367426" y="4327283"/>
                  </a:lnTo>
                  <a:lnTo>
                    <a:pt x="19367067" y="4393875"/>
                  </a:lnTo>
                  <a:lnTo>
                    <a:pt x="19366368" y="4456802"/>
                  </a:lnTo>
                  <a:lnTo>
                    <a:pt x="19365216" y="4516201"/>
                  </a:lnTo>
                  <a:lnTo>
                    <a:pt x="19363496" y="4572207"/>
                  </a:lnTo>
                  <a:lnTo>
                    <a:pt x="19361097" y="4624955"/>
                  </a:lnTo>
                  <a:lnTo>
                    <a:pt x="19357904" y="4674581"/>
                  </a:lnTo>
                  <a:lnTo>
                    <a:pt x="19353804" y="4721222"/>
                  </a:lnTo>
                  <a:lnTo>
                    <a:pt x="19348683" y="4765013"/>
                  </a:lnTo>
                  <a:lnTo>
                    <a:pt x="19342429" y="4806089"/>
                  </a:lnTo>
                  <a:lnTo>
                    <a:pt x="19334928" y="4844587"/>
                  </a:lnTo>
                  <a:lnTo>
                    <a:pt x="19315732" y="4914388"/>
                  </a:lnTo>
                  <a:lnTo>
                    <a:pt x="19285234" y="4992398"/>
                  </a:lnTo>
                  <a:lnTo>
                    <a:pt x="19263904" y="5037300"/>
                  </a:lnTo>
                  <a:lnTo>
                    <a:pt x="19239922" y="5080567"/>
                  </a:lnTo>
                  <a:lnTo>
                    <a:pt x="19213389" y="5122099"/>
                  </a:lnTo>
                  <a:lnTo>
                    <a:pt x="19184409" y="5161793"/>
                  </a:lnTo>
                  <a:lnTo>
                    <a:pt x="19153081" y="5199548"/>
                  </a:lnTo>
                  <a:lnTo>
                    <a:pt x="19119509" y="5235262"/>
                  </a:lnTo>
                  <a:lnTo>
                    <a:pt x="19083794" y="5268833"/>
                  </a:lnTo>
                  <a:lnTo>
                    <a:pt x="19046038" y="5300159"/>
                  </a:lnTo>
                  <a:lnTo>
                    <a:pt x="19006343" y="5329139"/>
                  </a:lnTo>
                  <a:lnTo>
                    <a:pt x="18964811" y="5355671"/>
                  </a:lnTo>
                  <a:lnTo>
                    <a:pt x="18921544" y="5379654"/>
                  </a:lnTo>
                  <a:lnTo>
                    <a:pt x="18876644" y="5400985"/>
                  </a:lnTo>
                  <a:lnTo>
                    <a:pt x="18830211" y="5419562"/>
                  </a:lnTo>
                  <a:lnTo>
                    <a:pt x="18764893" y="5441812"/>
                  </a:lnTo>
                  <a:lnTo>
                    <a:pt x="18690345" y="5458169"/>
                  </a:lnTo>
                  <a:lnTo>
                    <a:pt x="18649271" y="5464421"/>
                  </a:lnTo>
                  <a:lnTo>
                    <a:pt x="18605481" y="5469540"/>
                  </a:lnTo>
                  <a:lnTo>
                    <a:pt x="18558841" y="5473638"/>
                  </a:lnTo>
                  <a:lnTo>
                    <a:pt x="18509214" y="5476830"/>
                  </a:lnTo>
                  <a:lnTo>
                    <a:pt x="18456464" y="5479229"/>
                  </a:lnTo>
                  <a:lnTo>
                    <a:pt x="18400455" y="5480948"/>
                  </a:lnTo>
                  <a:lnTo>
                    <a:pt x="18341053" y="5482100"/>
                  </a:lnTo>
                  <a:lnTo>
                    <a:pt x="18278119" y="5482799"/>
                  </a:lnTo>
                  <a:lnTo>
                    <a:pt x="18211520" y="5483158"/>
                  </a:lnTo>
                  <a:lnTo>
                    <a:pt x="18141119" y="5483290"/>
                  </a:lnTo>
                  <a:lnTo>
                    <a:pt x="18066779" y="5483309"/>
                  </a:lnTo>
                  <a:lnTo>
                    <a:pt x="1300745" y="5483309"/>
                  </a:lnTo>
                  <a:lnTo>
                    <a:pt x="1226418" y="5483290"/>
                  </a:lnTo>
                  <a:lnTo>
                    <a:pt x="1156026" y="5483158"/>
                  </a:lnTo>
                  <a:lnTo>
                    <a:pt x="1089434" y="5482799"/>
                  </a:lnTo>
                  <a:lnTo>
                    <a:pt x="1026507" y="5482100"/>
                  </a:lnTo>
                  <a:lnTo>
                    <a:pt x="967108" y="5480948"/>
                  </a:lnTo>
                  <a:lnTo>
                    <a:pt x="911103" y="5479229"/>
                  </a:lnTo>
                  <a:lnTo>
                    <a:pt x="858354" y="5476830"/>
                  </a:lnTo>
                  <a:lnTo>
                    <a:pt x="808727" y="5473638"/>
                  </a:lnTo>
                  <a:lnTo>
                    <a:pt x="762086" y="5469540"/>
                  </a:lnTo>
                  <a:lnTo>
                    <a:pt x="718295" y="5464421"/>
                  </a:lnTo>
                  <a:lnTo>
                    <a:pt x="677218" y="5458169"/>
                  </a:lnTo>
                  <a:lnTo>
                    <a:pt x="638719" y="5450671"/>
                  </a:lnTo>
                  <a:lnTo>
                    <a:pt x="568916" y="5431481"/>
                  </a:lnTo>
                  <a:lnTo>
                    <a:pt x="490906" y="5400985"/>
                  </a:lnTo>
                  <a:lnTo>
                    <a:pt x="446005" y="5379654"/>
                  </a:lnTo>
                  <a:lnTo>
                    <a:pt x="402738" y="5355671"/>
                  </a:lnTo>
                  <a:lnTo>
                    <a:pt x="361207" y="5329139"/>
                  </a:lnTo>
                  <a:lnTo>
                    <a:pt x="321512" y="5300159"/>
                  </a:lnTo>
                  <a:lnTo>
                    <a:pt x="283757" y="5268833"/>
                  </a:lnTo>
                  <a:lnTo>
                    <a:pt x="248043" y="5235262"/>
                  </a:lnTo>
                  <a:lnTo>
                    <a:pt x="214472" y="5199548"/>
                  </a:lnTo>
                  <a:lnTo>
                    <a:pt x="183145" y="5161793"/>
                  </a:lnTo>
                  <a:lnTo>
                    <a:pt x="154165" y="5122099"/>
                  </a:lnTo>
                  <a:lnTo>
                    <a:pt x="127632" y="5080567"/>
                  </a:lnTo>
                  <a:lnTo>
                    <a:pt x="103650" y="5037300"/>
                  </a:lnTo>
                  <a:lnTo>
                    <a:pt x="82319" y="4992398"/>
                  </a:lnTo>
                  <a:lnTo>
                    <a:pt x="63742" y="4945964"/>
                  </a:lnTo>
                  <a:lnTo>
                    <a:pt x="41493" y="4880641"/>
                  </a:lnTo>
                  <a:lnTo>
                    <a:pt x="25138" y="4806089"/>
                  </a:lnTo>
                  <a:lnTo>
                    <a:pt x="18886" y="4765013"/>
                  </a:lnTo>
                  <a:lnTo>
                    <a:pt x="13768" y="4721222"/>
                  </a:lnTo>
                  <a:lnTo>
                    <a:pt x="9669" y="4674581"/>
                  </a:lnTo>
                  <a:lnTo>
                    <a:pt x="6478" y="4624955"/>
                  </a:lnTo>
                  <a:lnTo>
                    <a:pt x="4079" y="4572207"/>
                  </a:lnTo>
                  <a:lnTo>
                    <a:pt x="2360" y="4516201"/>
                  </a:lnTo>
                  <a:lnTo>
                    <a:pt x="1208" y="4456802"/>
                  </a:lnTo>
                  <a:lnTo>
                    <a:pt x="509" y="4393875"/>
                  </a:lnTo>
                  <a:lnTo>
                    <a:pt x="151" y="4327283"/>
                  </a:lnTo>
                  <a:lnTo>
                    <a:pt x="18" y="4256891"/>
                  </a:lnTo>
                  <a:lnTo>
                    <a:pt x="0" y="4182563"/>
                  </a:lnTo>
                  <a:lnTo>
                    <a:pt x="0" y="1300745"/>
                  </a:lnTo>
                  <a:lnTo>
                    <a:pt x="18" y="1226418"/>
                  </a:lnTo>
                  <a:lnTo>
                    <a:pt x="151" y="1156026"/>
                  </a:lnTo>
                  <a:lnTo>
                    <a:pt x="509" y="1089434"/>
                  </a:lnTo>
                  <a:lnTo>
                    <a:pt x="1208" y="1026507"/>
                  </a:lnTo>
                  <a:lnTo>
                    <a:pt x="2360" y="967108"/>
                  </a:lnTo>
                  <a:lnTo>
                    <a:pt x="4079" y="911103"/>
                  </a:lnTo>
                  <a:lnTo>
                    <a:pt x="6478" y="858354"/>
                  </a:lnTo>
                  <a:lnTo>
                    <a:pt x="9669" y="808727"/>
                  </a:lnTo>
                  <a:lnTo>
                    <a:pt x="13768" y="762086"/>
                  </a:lnTo>
                  <a:lnTo>
                    <a:pt x="18886" y="718295"/>
                  </a:lnTo>
                  <a:lnTo>
                    <a:pt x="25138" y="677218"/>
                  </a:lnTo>
                  <a:lnTo>
                    <a:pt x="32636" y="638719"/>
                  </a:lnTo>
                  <a:lnTo>
                    <a:pt x="51824" y="568916"/>
                  </a:lnTo>
                  <a:lnTo>
                    <a:pt x="82319" y="490906"/>
                  </a:lnTo>
                  <a:lnTo>
                    <a:pt x="103650" y="446005"/>
                  </a:lnTo>
                  <a:lnTo>
                    <a:pt x="127632" y="402738"/>
                  </a:lnTo>
                  <a:lnTo>
                    <a:pt x="154165" y="361207"/>
                  </a:lnTo>
                  <a:lnTo>
                    <a:pt x="183145" y="321512"/>
                  </a:lnTo>
                  <a:lnTo>
                    <a:pt x="214472" y="283757"/>
                  </a:lnTo>
                  <a:lnTo>
                    <a:pt x="248043" y="248043"/>
                  </a:lnTo>
                  <a:lnTo>
                    <a:pt x="283757" y="214472"/>
                  </a:lnTo>
                  <a:lnTo>
                    <a:pt x="321512" y="183145"/>
                  </a:lnTo>
                  <a:lnTo>
                    <a:pt x="361207" y="154165"/>
                  </a:lnTo>
                  <a:lnTo>
                    <a:pt x="402738" y="127632"/>
                  </a:lnTo>
                  <a:lnTo>
                    <a:pt x="446005" y="103650"/>
                  </a:lnTo>
                  <a:lnTo>
                    <a:pt x="490906" y="82319"/>
                  </a:lnTo>
                  <a:lnTo>
                    <a:pt x="537339" y="63742"/>
                  </a:lnTo>
                  <a:lnTo>
                    <a:pt x="602664" y="41493"/>
                  </a:lnTo>
                  <a:lnTo>
                    <a:pt x="677218" y="25138"/>
                  </a:lnTo>
                  <a:lnTo>
                    <a:pt x="718295" y="18886"/>
                  </a:lnTo>
                  <a:lnTo>
                    <a:pt x="762086" y="13768"/>
                  </a:lnTo>
                  <a:lnTo>
                    <a:pt x="808727" y="9669"/>
                  </a:lnTo>
                  <a:lnTo>
                    <a:pt x="858354" y="6478"/>
                  </a:lnTo>
                  <a:lnTo>
                    <a:pt x="911103" y="4079"/>
                  </a:lnTo>
                  <a:lnTo>
                    <a:pt x="967108" y="2360"/>
                  </a:lnTo>
                  <a:lnTo>
                    <a:pt x="1026507" y="1208"/>
                  </a:lnTo>
                  <a:lnTo>
                    <a:pt x="1089434" y="509"/>
                  </a:lnTo>
                  <a:lnTo>
                    <a:pt x="1156026" y="151"/>
                  </a:lnTo>
                  <a:lnTo>
                    <a:pt x="1226418" y="18"/>
                  </a:lnTo>
                  <a:lnTo>
                    <a:pt x="1300745" y="0"/>
                  </a:lnTo>
                  <a:close/>
                </a:path>
              </a:pathLst>
            </a:custGeom>
            <a:ln w="41883">
              <a:solidFill>
                <a:srgbClr val="16E7C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58764" y="6883392"/>
              <a:ext cx="17026890" cy="4226560"/>
            </a:xfrm>
            <a:custGeom>
              <a:avLst/>
              <a:gdLst/>
              <a:ahLst/>
              <a:cxnLst/>
              <a:rect l="l" t="t" r="r" b="b"/>
              <a:pathLst>
                <a:path w="17026890" h="4226559">
                  <a:moveTo>
                    <a:pt x="1207889" y="0"/>
                  </a:moveTo>
                  <a:lnTo>
                    <a:pt x="15818471" y="0"/>
                  </a:lnTo>
                  <a:lnTo>
                    <a:pt x="15892278" y="21"/>
                  </a:lnTo>
                  <a:lnTo>
                    <a:pt x="15961900" y="172"/>
                  </a:lnTo>
                  <a:lnTo>
                    <a:pt x="16027492" y="582"/>
                  </a:lnTo>
                  <a:lnTo>
                    <a:pt x="16089209" y="1380"/>
                  </a:lnTo>
                  <a:lnTo>
                    <a:pt x="16147206" y="2696"/>
                  </a:lnTo>
                  <a:lnTo>
                    <a:pt x="16201637" y="4659"/>
                  </a:lnTo>
                  <a:lnTo>
                    <a:pt x="16252659" y="7399"/>
                  </a:lnTo>
                  <a:lnTo>
                    <a:pt x="16300426" y="11044"/>
                  </a:lnTo>
                  <a:lnTo>
                    <a:pt x="16345092" y="15725"/>
                  </a:lnTo>
                  <a:lnTo>
                    <a:pt x="16386814" y="21571"/>
                  </a:lnTo>
                  <a:lnTo>
                    <a:pt x="16425745" y="28711"/>
                  </a:lnTo>
                  <a:lnTo>
                    <a:pt x="16495858" y="47392"/>
                  </a:lnTo>
                  <a:lnTo>
                    <a:pt x="16573728" y="77877"/>
                  </a:lnTo>
                  <a:lnTo>
                    <a:pt x="16618448" y="99519"/>
                  </a:lnTo>
                  <a:lnTo>
                    <a:pt x="16661393" y="124001"/>
                  </a:lnTo>
                  <a:lnTo>
                    <a:pt x="16702444" y="151203"/>
                  </a:lnTo>
                  <a:lnTo>
                    <a:pt x="16741482" y="181008"/>
                  </a:lnTo>
                  <a:lnTo>
                    <a:pt x="16778389" y="213297"/>
                  </a:lnTo>
                  <a:lnTo>
                    <a:pt x="16813047" y="247954"/>
                  </a:lnTo>
                  <a:lnTo>
                    <a:pt x="16845337" y="284859"/>
                  </a:lnTo>
                  <a:lnTo>
                    <a:pt x="16875141" y="323895"/>
                  </a:lnTo>
                  <a:lnTo>
                    <a:pt x="16902340" y="364943"/>
                  </a:lnTo>
                  <a:lnTo>
                    <a:pt x="16926816" y="407886"/>
                  </a:lnTo>
                  <a:lnTo>
                    <a:pt x="16948451" y="452605"/>
                  </a:lnTo>
                  <a:lnTo>
                    <a:pt x="16967127" y="498982"/>
                  </a:lnTo>
                  <a:lnTo>
                    <a:pt x="16989032" y="564293"/>
                  </a:lnTo>
                  <a:lnTo>
                    <a:pt x="17004727" y="639524"/>
                  </a:lnTo>
                  <a:lnTo>
                    <a:pt x="17010570" y="681247"/>
                  </a:lnTo>
                  <a:lnTo>
                    <a:pt x="17015249" y="725916"/>
                  </a:lnTo>
                  <a:lnTo>
                    <a:pt x="17018892" y="773685"/>
                  </a:lnTo>
                  <a:lnTo>
                    <a:pt x="17021630" y="824708"/>
                  </a:lnTo>
                  <a:lnTo>
                    <a:pt x="17023592" y="879142"/>
                  </a:lnTo>
                  <a:lnTo>
                    <a:pt x="17024908" y="937141"/>
                  </a:lnTo>
                  <a:lnTo>
                    <a:pt x="17025705" y="998861"/>
                  </a:lnTo>
                  <a:lnTo>
                    <a:pt x="17026115" y="1064455"/>
                  </a:lnTo>
                  <a:lnTo>
                    <a:pt x="17026266" y="1134080"/>
                  </a:lnTo>
                  <a:lnTo>
                    <a:pt x="17026287" y="1207889"/>
                  </a:lnTo>
                  <a:lnTo>
                    <a:pt x="17026287" y="3018421"/>
                  </a:lnTo>
                  <a:lnTo>
                    <a:pt x="17026266" y="3092230"/>
                  </a:lnTo>
                  <a:lnTo>
                    <a:pt x="17026115" y="3161854"/>
                  </a:lnTo>
                  <a:lnTo>
                    <a:pt x="17025705" y="3227449"/>
                  </a:lnTo>
                  <a:lnTo>
                    <a:pt x="17024908" y="3289168"/>
                  </a:lnTo>
                  <a:lnTo>
                    <a:pt x="17023592" y="3347167"/>
                  </a:lnTo>
                  <a:lnTo>
                    <a:pt x="17021630" y="3401601"/>
                  </a:lnTo>
                  <a:lnTo>
                    <a:pt x="17018892" y="3452625"/>
                  </a:lnTo>
                  <a:lnTo>
                    <a:pt x="17015249" y="3500394"/>
                  </a:lnTo>
                  <a:lnTo>
                    <a:pt x="17010570" y="3545062"/>
                  </a:lnTo>
                  <a:lnTo>
                    <a:pt x="17004727" y="3586786"/>
                  </a:lnTo>
                  <a:lnTo>
                    <a:pt x="16997591" y="3625720"/>
                  </a:lnTo>
                  <a:lnTo>
                    <a:pt x="16978920" y="3695837"/>
                  </a:lnTo>
                  <a:lnTo>
                    <a:pt x="16948451" y="3773708"/>
                  </a:lnTo>
                  <a:lnTo>
                    <a:pt x="16926816" y="3818427"/>
                  </a:lnTo>
                  <a:lnTo>
                    <a:pt x="16902340" y="3861370"/>
                  </a:lnTo>
                  <a:lnTo>
                    <a:pt x="16875141" y="3902417"/>
                  </a:lnTo>
                  <a:lnTo>
                    <a:pt x="16845337" y="3941452"/>
                  </a:lnTo>
                  <a:lnTo>
                    <a:pt x="16813047" y="3978357"/>
                  </a:lnTo>
                  <a:lnTo>
                    <a:pt x="16778389" y="4013013"/>
                  </a:lnTo>
                  <a:lnTo>
                    <a:pt x="16741482" y="4045302"/>
                  </a:lnTo>
                  <a:lnTo>
                    <a:pt x="16702444" y="4075107"/>
                  </a:lnTo>
                  <a:lnTo>
                    <a:pt x="16661393" y="4102309"/>
                  </a:lnTo>
                  <a:lnTo>
                    <a:pt x="16618448" y="4126790"/>
                  </a:lnTo>
                  <a:lnTo>
                    <a:pt x="16573728" y="4148433"/>
                  </a:lnTo>
                  <a:lnTo>
                    <a:pt x="16527350" y="4167119"/>
                  </a:lnTo>
                  <a:lnTo>
                    <a:pt x="16462042" y="4189035"/>
                  </a:lnTo>
                  <a:lnTo>
                    <a:pt x="16386814" y="4204739"/>
                  </a:lnTo>
                  <a:lnTo>
                    <a:pt x="16345092" y="4210585"/>
                  </a:lnTo>
                  <a:lnTo>
                    <a:pt x="16300426" y="4215266"/>
                  </a:lnTo>
                  <a:lnTo>
                    <a:pt x="16252659" y="4218912"/>
                  </a:lnTo>
                  <a:lnTo>
                    <a:pt x="16201637" y="4221651"/>
                  </a:lnTo>
                  <a:lnTo>
                    <a:pt x="16147206" y="4223614"/>
                  </a:lnTo>
                  <a:lnTo>
                    <a:pt x="16089209" y="4224930"/>
                  </a:lnTo>
                  <a:lnTo>
                    <a:pt x="16027492" y="4225728"/>
                  </a:lnTo>
                  <a:lnTo>
                    <a:pt x="15961900" y="4226138"/>
                  </a:lnTo>
                  <a:lnTo>
                    <a:pt x="15892278" y="4226289"/>
                  </a:lnTo>
                  <a:lnTo>
                    <a:pt x="15818471" y="4226311"/>
                  </a:lnTo>
                  <a:lnTo>
                    <a:pt x="1207889" y="4226311"/>
                  </a:lnTo>
                  <a:lnTo>
                    <a:pt x="1134080" y="4226289"/>
                  </a:lnTo>
                  <a:lnTo>
                    <a:pt x="1064455" y="4226138"/>
                  </a:lnTo>
                  <a:lnTo>
                    <a:pt x="998861" y="4225728"/>
                  </a:lnTo>
                  <a:lnTo>
                    <a:pt x="937141" y="4224930"/>
                  </a:lnTo>
                  <a:lnTo>
                    <a:pt x="879142" y="4223614"/>
                  </a:lnTo>
                  <a:lnTo>
                    <a:pt x="824708" y="4221651"/>
                  </a:lnTo>
                  <a:lnTo>
                    <a:pt x="773685" y="4218912"/>
                  </a:lnTo>
                  <a:lnTo>
                    <a:pt x="725916" y="4215266"/>
                  </a:lnTo>
                  <a:lnTo>
                    <a:pt x="681247" y="4210585"/>
                  </a:lnTo>
                  <a:lnTo>
                    <a:pt x="639524" y="4204739"/>
                  </a:lnTo>
                  <a:lnTo>
                    <a:pt x="600591" y="4197599"/>
                  </a:lnTo>
                  <a:lnTo>
                    <a:pt x="530475" y="4178918"/>
                  </a:lnTo>
                  <a:lnTo>
                    <a:pt x="452605" y="4148433"/>
                  </a:lnTo>
                  <a:lnTo>
                    <a:pt x="407886" y="4126790"/>
                  </a:lnTo>
                  <a:lnTo>
                    <a:pt x="364943" y="4102309"/>
                  </a:lnTo>
                  <a:lnTo>
                    <a:pt x="323895" y="4075107"/>
                  </a:lnTo>
                  <a:lnTo>
                    <a:pt x="284859" y="4045302"/>
                  </a:lnTo>
                  <a:lnTo>
                    <a:pt x="247954" y="4013013"/>
                  </a:lnTo>
                  <a:lnTo>
                    <a:pt x="213297" y="3978357"/>
                  </a:lnTo>
                  <a:lnTo>
                    <a:pt x="181008" y="3941452"/>
                  </a:lnTo>
                  <a:lnTo>
                    <a:pt x="151203" y="3902417"/>
                  </a:lnTo>
                  <a:lnTo>
                    <a:pt x="124001" y="3861370"/>
                  </a:lnTo>
                  <a:lnTo>
                    <a:pt x="99519" y="3818427"/>
                  </a:lnTo>
                  <a:lnTo>
                    <a:pt x="77877" y="3773708"/>
                  </a:lnTo>
                  <a:lnTo>
                    <a:pt x="59192" y="3727331"/>
                  </a:lnTo>
                  <a:lnTo>
                    <a:pt x="37275" y="3662019"/>
                  </a:lnTo>
                  <a:lnTo>
                    <a:pt x="21571" y="3586786"/>
                  </a:lnTo>
                  <a:lnTo>
                    <a:pt x="15725" y="3545062"/>
                  </a:lnTo>
                  <a:lnTo>
                    <a:pt x="11044" y="3500394"/>
                  </a:lnTo>
                  <a:lnTo>
                    <a:pt x="7399" y="3452625"/>
                  </a:lnTo>
                  <a:lnTo>
                    <a:pt x="4659" y="3401601"/>
                  </a:lnTo>
                  <a:lnTo>
                    <a:pt x="2696" y="3347167"/>
                  </a:lnTo>
                  <a:lnTo>
                    <a:pt x="1380" y="3289168"/>
                  </a:lnTo>
                  <a:lnTo>
                    <a:pt x="582" y="3227449"/>
                  </a:lnTo>
                  <a:lnTo>
                    <a:pt x="172" y="3161854"/>
                  </a:lnTo>
                  <a:lnTo>
                    <a:pt x="21" y="3092230"/>
                  </a:lnTo>
                  <a:lnTo>
                    <a:pt x="0" y="3018421"/>
                  </a:lnTo>
                  <a:lnTo>
                    <a:pt x="0" y="1207889"/>
                  </a:lnTo>
                  <a:lnTo>
                    <a:pt x="21" y="1134080"/>
                  </a:lnTo>
                  <a:lnTo>
                    <a:pt x="172" y="1064455"/>
                  </a:lnTo>
                  <a:lnTo>
                    <a:pt x="582" y="998861"/>
                  </a:lnTo>
                  <a:lnTo>
                    <a:pt x="1380" y="937141"/>
                  </a:lnTo>
                  <a:lnTo>
                    <a:pt x="2696" y="879142"/>
                  </a:lnTo>
                  <a:lnTo>
                    <a:pt x="4659" y="824708"/>
                  </a:lnTo>
                  <a:lnTo>
                    <a:pt x="7399" y="773685"/>
                  </a:lnTo>
                  <a:lnTo>
                    <a:pt x="11044" y="725916"/>
                  </a:lnTo>
                  <a:lnTo>
                    <a:pt x="15725" y="681247"/>
                  </a:lnTo>
                  <a:lnTo>
                    <a:pt x="21571" y="639524"/>
                  </a:lnTo>
                  <a:lnTo>
                    <a:pt x="28711" y="600591"/>
                  </a:lnTo>
                  <a:lnTo>
                    <a:pt x="47392" y="530475"/>
                  </a:lnTo>
                  <a:lnTo>
                    <a:pt x="77877" y="452605"/>
                  </a:lnTo>
                  <a:lnTo>
                    <a:pt x="99519" y="407886"/>
                  </a:lnTo>
                  <a:lnTo>
                    <a:pt x="124001" y="364943"/>
                  </a:lnTo>
                  <a:lnTo>
                    <a:pt x="151203" y="323895"/>
                  </a:lnTo>
                  <a:lnTo>
                    <a:pt x="181008" y="284859"/>
                  </a:lnTo>
                  <a:lnTo>
                    <a:pt x="213297" y="247954"/>
                  </a:lnTo>
                  <a:lnTo>
                    <a:pt x="247954" y="213297"/>
                  </a:lnTo>
                  <a:lnTo>
                    <a:pt x="284859" y="181008"/>
                  </a:lnTo>
                  <a:lnTo>
                    <a:pt x="323895" y="151203"/>
                  </a:lnTo>
                  <a:lnTo>
                    <a:pt x="364943" y="124001"/>
                  </a:lnTo>
                  <a:lnTo>
                    <a:pt x="407886" y="99519"/>
                  </a:lnTo>
                  <a:lnTo>
                    <a:pt x="452605" y="77877"/>
                  </a:lnTo>
                  <a:lnTo>
                    <a:pt x="498982" y="59192"/>
                  </a:lnTo>
                  <a:lnTo>
                    <a:pt x="564293" y="37275"/>
                  </a:lnTo>
                  <a:lnTo>
                    <a:pt x="639524" y="21571"/>
                  </a:lnTo>
                  <a:lnTo>
                    <a:pt x="681247" y="15725"/>
                  </a:lnTo>
                  <a:lnTo>
                    <a:pt x="725916" y="11044"/>
                  </a:lnTo>
                  <a:lnTo>
                    <a:pt x="773685" y="7399"/>
                  </a:lnTo>
                  <a:lnTo>
                    <a:pt x="824708" y="4659"/>
                  </a:lnTo>
                  <a:lnTo>
                    <a:pt x="879142" y="2696"/>
                  </a:lnTo>
                  <a:lnTo>
                    <a:pt x="937141" y="1380"/>
                  </a:lnTo>
                  <a:lnTo>
                    <a:pt x="998861" y="582"/>
                  </a:lnTo>
                  <a:lnTo>
                    <a:pt x="1064455" y="172"/>
                  </a:lnTo>
                  <a:lnTo>
                    <a:pt x="1134080" y="21"/>
                  </a:lnTo>
                  <a:lnTo>
                    <a:pt x="1207889" y="0"/>
                  </a:lnTo>
                  <a:close/>
                </a:path>
              </a:pathLst>
            </a:custGeom>
            <a:ln w="41883">
              <a:solidFill>
                <a:srgbClr val="FF644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84577" y="712448"/>
            <a:ext cx="4721225" cy="131572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This</a:t>
            </a:r>
            <a:r>
              <a:rPr sz="2450" spc="-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Verdana"/>
                <a:cs typeface="Verdana"/>
              </a:rPr>
              <a:t>course</a:t>
            </a:r>
            <a:endParaRPr sz="2450">
              <a:latin typeface="Verdana"/>
              <a:cs typeface="Verdana"/>
            </a:endParaRPr>
          </a:p>
          <a:p>
            <a:pPr marL="1461135">
              <a:lnSpc>
                <a:spcPct val="100000"/>
              </a:lnSpc>
              <a:spcBef>
                <a:spcPts val="1850"/>
              </a:spcBef>
            </a:pPr>
            <a:r>
              <a:rPr sz="3300" b="1" spc="-305" dirty="0">
                <a:solidFill>
                  <a:srgbClr val="FFFFFF"/>
                </a:solidFill>
                <a:latin typeface="Verdana"/>
                <a:cs typeface="Verdana"/>
              </a:rPr>
              <a:t>Course</a:t>
            </a:r>
            <a:r>
              <a:rPr sz="3300" b="1" spc="-6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90" dirty="0">
                <a:solidFill>
                  <a:srgbClr val="FFFFFF"/>
                </a:solidFill>
                <a:latin typeface="Verdana"/>
                <a:cs typeface="Verdana"/>
              </a:rPr>
              <a:t>materials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66161" y="10668281"/>
            <a:ext cx="25495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450" spc="-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things</a:t>
            </a:r>
            <a:r>
              <a:rPr sz="2450" spc="-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Verdana"/>
                <a:cs typeface="Verdana"/>
              </a:rPr>
              <a:t>PyTorch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72383" y="3827852"/>
            <a:ext cx="0" cy="3722370"/>
          </a:xfrm>
          <a:custGeom>
            <a:avLst/>
            <a:gdLst/>
            <a:ahLst/>
            <a:cxnLst/>
            <a:rect l="l" t="t" r="r" b="b"/>
            <a:pathLst>
              <a:path h="3722370">
                <a:moveTo>
                  <a:pt x="0" y="3722211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67678" y="5810735"/>
            <a:ext cx="568579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0" dirty="0">
                <a:latin typeface="Verdana"/>
                <a:cs typeface="Verdana"/>
              </a:rPr>
              <a:t>DiMerence </a:t>
            </a:r>
            <a:r>
              <a:rPr sz="1950" spc="-10" dirty="0">
                <a:latin typeface="Verdana"/>
                <a:cs typeface="Verdana"/>
              </a:rPr>
              <a:t>(</a:t>
            </a:r>
            <a:r>
              <a:rPr sz="1950" spc="-10" dirty="0">
                <a:latin typeface="Andale Mono"/>
                <a:cs typeface="Andale Mono"/>
              </a:rPr>
              <a:t>y_pred[0] </a:t>
            </a:r>
            <a:r>
              <a:rPr sz="1950" spc="15" dirty="0">
                <a:latin typeface="Andale Mono"/>
                <a:cs typeface="Andale Mono"/>
              </a:rPr>
              <a:t>- </a:t>
            </a:r>
            <a:r>
              <a:rPr sz="1950" spc="-10" dirty="0">
                <a:latin typeface="Andale Mono"/>
                <a:cs typeface="Andale Mono"/>
              </a:rPr>
              <a:t>y_test[0]</a:t>
            </a:r>
            <a:r>
              <a:rPr sz="1950" spc="-10" dirty="0">
                <a:latin typeface="Verdana"/>
                <a:cs typeface="Verdana"/>
              </a:rPr>
              <a:t>)</a:t>
            </a:r>
            <a:r>
              <a:rPr sz="1950" spc="-550" dirty="0">
                <a:latin typeface="Verdana"/>
                <a:cs typeface="Verdana"/>
              </a:rPr>
              <a:t> </a:t>
            </a:r>
            <a:r>
              <a:rPr sz="1950" spc="-425" dirty="0">
                <a:latin typeface="Verdana"/>
                <a:cs typeface="Verdana"/>
              </a:rPr>
              <a:t>= </a:t>
            </a:r>
            <a:r>
              <a:rPr sz="1950" spc="-155" dirty="0">
                <a:latin typeface="Verdana"/>
                <a:cs typeface="Verdana"/>
              </a:rPr>
              <a:t>0.4618</a:t>
            </a:r>
            <a:endParaRPr sz="195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70329" y="1152394"/>
            <a:ext cx="8763635" cy="8087359"/>
            <a:chOff x="5670329" y="1152394"/>
            <a:chExt cx="8763635" cy="8087359"/>
          </a:xfrm>
        </p:grpSpPr>
        <p:sp>
          <p:nvSpPr>
            <p:cNvPr id="5" name="object 5"/>
            <p:cNvSpPr/>
            <p:nvPr/>
          </p:nvSpPr>
          <p:spPr>
            <a:xfrm>
              <a:off x="13035728" y="3748273"/>
              <a:ext cx="0" cy="3722370"/>
            </a:xfrm>
            <a:custGeom>
              <a:avLst/>
              <a:gdLst/>
              <a:ahLst/>
              <a:cxnLst/>
              <a:rect l="l" t="t" r="r" b="b"/>
              <a:pathLst>
                <a:path h="3722370">
                  <a:moveTo>
                    <a:pt x="0" y="3722211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199074" y="3630999"/>
              <a:ext cx="0" cy="3797935"/>
            </a:xfrm>
            <a:custGeom>
              <a:avLst/>
              <a:gdLst/>
              <a:ahLst/>
              <a:cxnLst/>
              <a:rect l="l" t="t" r="r" b="b"/>
              <a:pathLst>
                <a:path h="3797934">
                  <a:moveTo>
                    <a:pt x="0" y="3797894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393832" y="3478124"/>
              <a:ext cx="0" cy="3924300"/>
            </a:xfrm>
            <a:custGeom>
              <a:avLst/>
              <a:gdLst/>
              <a:ahLst/>
              <a:cxnLst/>
              <a:rect l="l" t="t" r="r" b="b"/>
              <a:pathLst>
                <a:path h="3924300">
                  <a:moveTo>
                    <a:pt x="0" y="3923817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546708" y="3360850"/>
              <a:ext cx="0" cy="3974465"/>
            </a:xfrm>
            <a:custGeom>
              <a:avLst/>
              <a:gdLst/>
              <a:ahLst/>
              <a:cxnLst/>
              <a:rect l="l" t="t" r="r" b="b"/>
              <a:pathLst>
                <a:path h="3974465">
                  <a:moveTo>
                    <a:pt x="0" y="3974360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20524" y="3266612"/>
              <a:ext cx="0" cy="4024629"/>
            </a:xfrm>
            <a:custGeom>
              <a:avLst/>
              <a:gdLst/>
              <a:ahLst/>
              <a:cxnLst/>
              <a:rect l="l" t="t" r="r" b="b"/>
              <a:pathLst>
                <a:path h="4024629">
                  <a:moveTo>
                    <a:pt x="0" y="4024474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894341" y="3152061"/>
              <a:ext cx="0" cy="4088129"/>
            </a:xfrm>
            <a:custGeom>
              <a:avLst/>
              <a:gdLst/>
              <a:ahLst/>
              <a:cxnLst/>
              <a:rect l="l" t="t" r="r" b="b"/>
              <a:pathLst>
                <a:path h="4088129">
                  <a:moveTo>
                    <a:pt x="0" y="4087519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68158" y="3027656"/>
              <a:ext cx="0" cy="4141470"/>
            </a:xfrm>
            <a:custGeom>
              <a:avLst/>
              <a:gdLst/>
              <a:ahLst/>
              <a:cxnLst/>
              <a:rect l="l" t="t" r="r" b="b"/>
              <a:pathLst>
                <a:path h="4141470">
                  <a:moveTo>
                    <a:pt x="0" y="4140973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221032" y="2902005"/>
              <a:ext cx="0" cy="4209415"/>
            </a:xfrm>
            <a:custGeom>
              <a:avLst/>
              <a:gdLst/>
              <a:ahLst/>
              <a:cxnLst/>
              <a:rect l="l" t="t" r="r" b="b"/>
              <a:pathLst>
                <a:path h="4209415">
                  <a:moveTo>
                    <a:pt x="0" y="4208992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405320" y="2775140"/>
              <a:ext cx="0" cy="4271645"/>
            </a:xfrm>
            <a:custGeom>
              <a:avLst/>
              <a:gdLst/>
              <a:ahLst/>
              <a:cxnLst/>
              <a:rect l="l" t="t" r="r" b="b"/>
              <a:pathLst>
                <a:path h="4271645">
                  <a:moveTo>
                    <a:pt x="0" y="4271388"/>
                  </a:move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70329" y="1152394"/>
              <a:ext cx="8763440" cy="808685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4775" y="315091"/>
            <a:ext cx="141573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-869" dirty="0">
                <a:latin typeface="Verdana"/>
                <a:cs typeface="Verdana"/>
              </a:rPr>
              <a:t>Where </a:t>
            </a:r>
            <a:r>
              <a:rPr b="1" spc="-750" dirty="0">
                <a:latin typeface="Verdana"/>
                <a:cs typeface="Verdana"/>
              </a:rPr>
              <a:t>can </a:t>
            </a:r>
            <a:r>
              <a:rPr b="1" spc="-905" dirty="0">
                <a:latin typeface="Verdana"/>
                <a:cs typeface="Verdana"/>
              </a:rPr>
              <a:t>you </a:t>
            </a:r>
            <a:r>
              <a:rPr b="1" spc="-520" dirty="0">
                <a:latin typeface="Verdana"/>
                <a:cs typeface="Verdana"/>
              </a:rPr>
              <a:t>get</a:t>
            </a:r>
            <a:r>
              <a:rPr b="1" spc="-2545" dirty="0">
                <a:latin typeface="Verdana"/>
                <a:cs typeface="Verdana"/>
              </a:rPr>
              <a:t> </a:t>
            </a:r>
            <a:r>
              <a:rPr b="1" spc="-860" dirty="0">
                <a:latin typeface="Verdana"/>
                <a:cs typeface="Verdana"/>
              </a:rPr>
              <a:t>help?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595" y="2912164"/>
            <a:ext cx="12997815" cy="609600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407034" indent="-344170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7670" algn="l"/>
              </a:tabLst>
            </a:pPr>
            <a:r>
              <a:rPr sz="4250" spc="-75" dirty="0">
                <a:solidFill>
                  <a:srgbClr val="FFFFFF"/>
                </a:solidFill>
                <a:latin typeface="Verdana"/>
                <a:cs typeface="Verdana"/>
              </a:rPr>
              <a:t>Follow</a:t>
            </a:r>
            <a:r>
              <a:rPr sz="4250" spc="-5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80" dirty="0">
                <a:solidFill>
                  <a:srgbClr val="FFFFFF"/>
                </a:solidFill>
                <a:latin typeface="Verdana"/>
                <a:cs typeface="Verdana"/>
              </a:rPr>
              <a:t>along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3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65" dirty="0">
                <a:solidFill>
                  <a:srgbClr val="FFFFFF"/>
                </a:solidFill>
                <a:latin typeface="Verdana"/>
                <a:cs typeface="Verdana"/>
              </a:rPr>
              <a:t>code</a:t>
            </a:r>
            <a:endParaRPr sz="4250">
              <a:latin typeface="Verdana"/>
              <a:cs typeface="Verdana"/>
            </a:endParaRPr>
          </a:p>
          <a:p>
            <a:pPr marL="407034" indent="-344170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7670" algn="l"/>
              </a:tabLst>
            </a:pPr>
            <a:r>
              <a:rPr sz="4250" spc="-155" dirty="0">
                <a:solidFill>
                  <a:srgbClr val="FFFFFF"/>
                </a:solidFill>
                <a:latin typeface="Verdana"/>
                <a:cs typeface="Verdana"/>
              </a:rPr>
              <a:t>Try</a:t>
            </a:r>
            <a:r>
              <a:rPr sz="4250" spc="-5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5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1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85" dirty="0">
                <a:solidFill>
                  <a:srgbClr val="FFFFFF"/>
                </a:solidFill>
                <a:latin typeface="Verdana"/>
                <a:cs typeface="Verdana"/>
              </a:rPr>
              <a:t>yourself</a:t>
            </a:r>
            <a:endParaRPr sz="4250">
              <a:latin typeface="Verdana"/>
              <a:cs typeface="Verdana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sz="4250" spc="-125" dirty="0">
                <a:solidFill>
                  <a:srgbClr val="FFFFFF"/>
                </a:solidFill>
                <a:latin typeface="Verdana"/>
                <a:cs typeface="Verdana"/>
              </a:rPr>
              <a:t>Press</a:t>
            </a:r>
            <a:r>
              <a:rPr sz="4250" spc="-5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265" dirty="0">
                <a:solidFill>
                  <a:srgbClr val="FFFFFF"/>
                </a:solidFill>
                <a:latin typeface="Verdana"/>
                <a:cs typeface="Verdana"/>
              </a:rPr>
              <a:t>SHIFT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935" dirty="0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50" dirty="0">
                <a:solidFill>
                  <a:srgbClr val="FFFFFF"/>
                </a:solidFill>
                <a:latin typeface="Verdana"/>
                <a:cs typeface="Verdana"/>
              </a:rPr>
              <a:t>CMD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935" dirty="0">
                <a:solidFill>
                  <a:srgbClr val="FFFFFF"/>
                </a:solidFill>
                <a:latin typeface="Verdana"/>
                <a:cs typeface="Verdana"/>
              </a:rPr>
              <a:t>+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165" dirty="0">
                <a:solidFill>
                  <a:srgbClr val="FFFFFF"/>
                </a:solidFill>
                <a:latin typeface="Verdana"/>
                <a:cs typeface="Verdana"/>
              </a:rPr>
              <a:t>SPACE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7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4250" spc="-5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95" dirty="0">
                <a:solidFill>
                  <a:srgbClr val="FFFFFF"/>
                </a:solidFill>
                <a:latin typeface="Verdana"/>
                <a:cs typeface="Verdana"/>
              </a:rPr>
              <a:t>read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2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4250" spc="-5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15" dirty="0">
                <a:solidFill>
                  <a:srgbClr val="FFFFFF"/>
                </a:solidFill>
                <a:latin typeface="Verdana"/>
                <a:cs typeface="Verdana"/>
              </a:rPr>
              <a:t>docstring</a:t>
            </a:r>
            <a:endParaRPr sz="4250">
              <a:latin typeface="Verdana"/>
              <a:cs typeface="Verdana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sz="4250" spc="-145" dirty="0">
                <a:solidFill>
                  <a:srgbClr val="FFFFFF"/>
                </a:solidFill>
                <a:latin typeface="Verdana"/>
                <a:cs typeface="Verdana"/>
              </a:rPr>
              <a:t>Search </a:t>
            </a:r>
            <a:r>
              <a:rPr sz="4250" spc="1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4250" spc="-10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5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endParaRPr sz="4250">
              <a:latin typeface="Verdana"/>
              <a:cs typeface="Verdana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sz="4250" spc="-155" dirty="0">
                <a:solidFill>
                  <a:srgbClr val="FFFFFF"/>
                </a:solidFill>
                <a:latin typeface="Verdana"/>
                <a:cs typeface="Verdana"/>
              </a:rPr>
              <a:t>Try</a:t>
            </a:r>
            <a:r>
              <a:rPr sz="4250" spc="-5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250" spc="-130" dirty="0">
                <a:solidFill>
                  <a:srgbClr val="FFFFFF"/>
                </a:solidFill>
                <a:latin typeface="Verdana"/>
                <a:cs typeface="Verdana"/>
              </a:rPr>
              <a:t>again</a:t>
            </a:r>
            <a:endParaRPr sz="4250">
              <a:latin typeface="Verdana"/>
              <a:cs typeface="Verdana"/>
            </a:endParaRPr>
          </a:p>
          <a:p>
            <a:pPr marL="407034" indent="-344170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7670" algn="l"/>
              </a:tabLst>
            </a:pPr>
            <a:r>
              <a:rPr sz="4250" spc="-15" dirty="0">
                <a:solidFill>
                  <a:srgbClr val="FFFFFF"/>
                </a:solidFill>
                <a:latin typeface="Verdana"/>
                <a:cs typeface="Verdana"/>
              </a:rPr>
              <a:t>Ask</a:t>
            </a:r>
            <a:endParaRPr sz="425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06612" y="2039540"/>
            <a:ext cx="6479540" cy="3138170"/>
            <a:chOff x="8106612" y="2039540"/>
            <a:chExt cx="6479540" cy="3138170"/>
          </a:xfrm>
        </p:grpSpPr>
        <p:sp>
          <p:nvSpPr>
            <p:cNvPr id="5" name="object 5"/>
            <p:cNvSpPr/>
            <p:nvPr/>
          </p:nvSpPr>
          <p:spPr>
            <a:xfrm>
              <a:off x="8106612" y="3468763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>
                  <a:moveTo>
                    <a:pt x="0" y="0"/>
                  </a:moveTo>
                  <a:lnTo>
                    <a:pt x="1772019" y="0"/>
                  </a:lnTo>
                  <a:lnTo>
                    <a:pt x="178249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78631" y="341850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49330" y="2039540"/>
              <a:ext cx="4636581" cy="31376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571901" y="4084744"/>
            <a:ext cx="16528415" cy="7036434"/>
            <a:chOff x="3571901" y="4084744"/>
            <a:chExt cx="16528415" cy="7036434"/>
          </a:xfrm>
        </p:grpSpPr>
        <p:sp>
          <p:nvSpPr>
            <p:cNvPr id="9" name="object 9"/>
            <p:cNvSpPr/>
            <p:nvPr/>
          </p:nvSpPr>
          <p:spPr>
            <a:xfrm>
              <a:off x="10188276" y="5974990"/>
              <a:ext cx="4764252" cy="11622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373772" y="6651420"/>
              <a:ext cx="6454775" cy="1856105"/>
            </a:xfrm>
            <a:custGeom>
              <a:avLst/>
              <a:gdLst/>
              <a:ahLst/>
              <a:cxnLst/>
              <a:rect l="l" t="t" r="r" b="b"/>
              <a:pathLst>
                <a:path w="6454775" h="1856104">
                  <a:moveTo>
                    <a:pt x="0" y="0"/>
                  </a:moveTo>
                  <a:lnTo>
                    <a:pt x="6444105" y="1853199"/>
                  </a:lnTo>
                  <a:lnTo>
                    <a:pt x="6454168" y="1856093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03964" y="8456308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27852" y="0"/>
                  </a:moveTo>
                  <a:lnTo>
                    <a:pt x="0" y="96604"/>
                  </a:lnTo>
                  <a:lnTo>
                    <a:pt x="110572" y="76091"/>
                  </a:lnTo>
                  <a:lnTo>
                    <a:pt x="278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84264" y="6633504"/>
              <a:ext cx="5505450" cy="0"/>
            </a:xfrm>
            <a:custGeom>
              <a:avLst/>
              <a:gdLst/>
              <a:ahLst/>
              <a:cxnLst/>
              <a:rect l="l" t="t" r="r" b="b"/>
              <a:pathLst>
                <a:path w="5505450">
                  <a:moveTo>
                    <a:pt x="0" y="0"/>
                  </a:moveTo>
                  <a:lnTo>
                    <a:pt x="5494555" y="0"/>
                  </a:lnTo>
                  <a:lnTo>
                    <a:pt x="550502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878819" y="658324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89720" y="7534010"/>
              <a:ext cx="5289462" cy="341900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45861" y="5527978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>
                  <a:moveTo>
                    <a:pt x="0" y="0"/>
                  </a:moveTo>
                  <a:lnTo>
                    <a:pt x="1521670" y="0"/>
                  </a:lnTo>
                  <a:lnTo>
                    <a:pt x="1532141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67490" y="547771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461204" y="4084744"/>
              <a:ext cx="4638602" cy="31390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571901" y="7832220"/>
              <a:ext cx="4691396" cy="328843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 rot="120000">
            <a:off x="14580782" y="2854135"/>
            <a:ext cx="490846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0"/>
              </a:lnSpc>
            </a:pPr>
            <a:r>
              <a:rPr sz="3675" b="1" spc="-195" baseline="4535" dirty="0">
                <a:solidFill>
                  <a:srgbClr val="FFFFFF"/>
                </a:solidFill>
                <a:latin typeface="Arial"/>
                <a:cs typeface="Arial"/>
              </a:rPr>
              <a:t>Motto </a:t>
            </a:r>
            <a:r>
              <a:rPr sz="3675" b="1" spc="-15" baseline="2267" dirty="0">
                <a:solidFill>
                  <a:srgbClr val="FFFFFF"/>
                </a:solidFill>
                <a:latin typeface="Arial"/>
                <a:cs typeface="Arial"/>
              </a:rPr>
              <a:t>#1: </a:t>
            </a:r>
            <a:r>
              <a:rPr sz="3675" b="1" spc="-22" baseline="1133" dirty="0">
                <a:solidFill>
                  <a:srgbClr val="FFFFFF"/>
                </a:solidFill>
                <a:latin typeface="Arial"/>
                <a:cs typeface="Arial"/>
              </a:rPr>
              <a:t>“If </a:t>
            </a:r>
            <a:r>
              <a:rPr sz="3675" b="1" spc="217" baseline="1133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doubt, </a:t>
            </a:r>
            <a:r>
              <a:rPr sz="3675" b="1" spc="97" baseline="-2267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3675" b="1" spc="-450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7" baseline="-3401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3675" b="1" spc="-457" baseline="-3401" dirty="0">
                <a:solidFill>
                  <a:srgbClr val="FFFFFF"/>
                </a:solidFill>
                <a:latin typeface="Arial"/>
                <a:cs typeface="Arial"/>
              </a:rPr>
              <a:t>code”</a:t>
            </a:r>
            <a:endParaRPr sz="3675" baseline="-3401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81132" y="10883867"/>
            <a:ext cx="7077709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https://</a:t>
            </a:r>
            <a:r>
              <a:rPr sz="1650" b="1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  <a:hlinkClick r:id="rId7"/>
              </a:rPr>
              <a:t>www.github.com/mrdbourke/pytorch-deep-learning/discussions</a:t>
            </a:r>
            <a:endParaRPr sz="1650">
              <a:latin typeface="Verdana"/>
              <a:cs typeface="Verdana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184499" y="8824213"/>
            <a:ext cx="1456690" cy="360680"/>
            <a:chOff x="2184499" y="8824213"/>
            <a:chExt cx="1456690" cy="360680"/>
          </a:xfrm>
        </p:grpSpPr>
        <p:sp>
          <p:nvSpPr>
            <p:cNvPr id="22" name="object 22"/>
            <p:cNvSpPr/>
            <p:nvPr/>
          </p:nvSpPr>
          <p:spPr>
            <a:xfrm>
              <a:off x="2194969" y="8834684"/>
              <a:ext cx="1358265" cy="303530"/>
            </a:xfrm>
            <a:custGeom>
              <a:avLst/>
              <a:gdLst/>
              <a:ahLst/>
              <a:cxnLst/>
              <a:rect l="l" t="t" r="r" b="b"/>
              <a:pathLst>
                <a:path w="1358264" h="303529">
                  <a:moveTo>
                    <a:pt x="0" y="0"/>
                  </a:moveTo>
                  <a:lnTo>
                    <a:pt x="1347899" y="300909"/>
                  </a:lnTo>
                  <a:lnTo>
                    <a:pt x="1358118" y="30319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31913" y="9086540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21905" y="0"/>
                  </a:moveTo>
                  <a:lnTo>
                    <a:pt x="0" y="98101"/>
                  </a:lnTo>
                  <a:lnTo>
                    <a:pt x="109064" y="70950"/>
                  </a:lnTo>
                  <a:lnTo>
                    <a:pt x="219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1" y="4869570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5" dirty="0"/>
              <a:t>Let’s</a:t>
            </a:r>
            <a:r>
              <a:rPr spc="-1764" dirty="0"/>
              <a:t> </a:t>
            </a:r>
            <a:r>
              <a:rPr spc="-330" dirty="0"/>
              <a:t>code!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267" y="120562"/>
            <a:ext cx="19824065" cy="141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100" spc="-350" dirty="0"/>
              <a:t>Machine</a:t>
            </a:r>
            <a:r>
              <a:rPr sz="9100" spc="-1635" dirty="0"/>
              <a:t> </a:t>
            </a:r>
            <a:r>
              <a:rPr sz="9100" spc="-630" dirty="0"/>
              <a:t>learning:</a:t>
            </a:r>
            <a:r>
              <a:rPr sz="9100" spc="-1630" dirty="0"/>
              <a:t> </a:t>
            </a:r>
            <a:r>
              <a:rPr sz="9100" spc="-425" dirty="0"/>
              <a:t>a</a:t>
            </a:r>
            <a:r>
              <a:rPr sz="9100" spc="-1635" dirty="0"/>
              <a:t> </a:t>
            </a:r>
            <a:r>
              <a:rPr sz="9100" spc="-400" dirty="0"/>
              <a:t>game</a:t>
            </a:r>
            <a:r>
              <a:rPr sz="9100" spc="-1630" dirty="0"/>
              <a:t> </a:t>
            </a:r>
            <a:r>
              <a:rPr sz="9100" spc="85" dirty="0"/>
              <a:t>of</a:t>
            </a:r>
            <a:r>
              <a:rPr sz="9100" spc="-1630" dirty="0"/>
              <a:t> </a:t>
            </a:r>
            <a:r>
              <a:rPr sz="9100" spc="-35" dirty="0"/>
              <a:t>two</a:t>
            </a:r>
            <a:r>
              <a:rPr sz="9100" spc="-1635" dirty="0"/>
              <a:t> </a:t>
            </a:r>
            <a:r>
              <a:rPr sz="9100" spc="-315" dirty="0"/>
              <a:t>parts</a:t>
            </a:r>
            <a:endParaRPr sz="9100"/>
          </a:p>
        </p:txBody>
      </p:sp>
      <p:grpSp>
        <p:nvGrpSpPr>
          <p:cNvPr id="3" name="object 3"/>
          <p:cNvGrpSpPr/>
          <p:nvPr/>
        </p:nvGrpSpPr>
        <p:grpSpPr>
          <a:xfrm>
            <a:off x="618125" y="1740575"/>
            <a:ext cx="3060700" cy="2834640"/>
            <a:chOff x="618125" y="1740575"/>
            <a:chExt cx="3060700" cy="2834640"/>
          </a:xfrm>
        </p:grpSpPr>
        <p:sp>
          <p:nvSpPr>
            <p:cNvPr id="4" name="object 4"/>
            <p:cNvSpPr/>
            <p:nvPr/>
          </p:nvSpPr>
          <p:spPr>
            <a:xfrm>
              <a:off x="810269" y="1740575"/>
              <a:ext cx="2068942" cy="206894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14411" y="2687310"/>
              <a:ext cx="1364262" cy="13642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8125" y="3210572"/>
              <a:ext cx="1364262" cy="13642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7796977" y="4059489"/>
            <a:ext cx="4009207" cy="4009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3867544" y="5180607"/>
          <a:ext cx="13303884" cy="182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6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9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458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160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86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962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41740">
                <a:tc>
                  <a:txBody>
                    <a:bodyPr/>
                    <a:lstStyle/>
                    <a:p>
                      <a:pPr marL="566420">
                        <a:lnSpc>
                          <a:spcPts val="3190"/>
                        </a:lnSpc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[[116,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ts val="3190"/>
                        </a:lnSpc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78,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ts val="319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15],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ts val="3190"/>
                        </a:lnSpc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[[0.983,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ts val="3190"/>
                        </a:lnSpc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0.004,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ts val="3190"/>
                        </a:lnSpc>
                      </a:pPr>
                      <a:r>
                        <a:rPr sz="2850" spc="-1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0.013],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u="heavy" spc="-58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spc="-36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[117,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43,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96],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tabLst>
                          <a:tab pos="409575" algn="l"/>
                        </a:tabLst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	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888489">
                        <a:lnSpc>
                          <a:spcPct val="100000"/>
                        </a:lnSpc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u="heavy" spc="-58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spc="-108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[0.110,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0.889,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0.001],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363220" algn="l"/>
                        </a:tabLst>
                      </a:pPr>
                      <a:r>
                        <a:rPr sz="2850" u="heavy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ndale Mono"/>
                          <a:cs typeface="Andale Mono"/>
                        </a:rPr>
                        <a:t> 	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189">
                <a:tc>
                  <a:txBody>
                    <a:bodyPr/>
                    <a:lstStyle/>
                    <a:p>
                      <a:pPr marL="566420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[125,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87,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23],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[0.023,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0.027,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0.985],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740">
                <a:tc>
                  <a:txBody>
                    <a:bodyPr/>
                    <a:lstStyle/>
                    <a:p>
                      <a:pPr marL="566420">
                        <a:lnSpc>
                          <a:spcPts val="3379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332355">
                        <a:lnSpc>
                          <a:spcPts val="3379"/>
                        </a:lnSpc>
                      </a:pPr>
                      <a:r>
                        <a:rPr sz="2850" spc="-12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8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434358" y="4722306"/>
            <a:ext cx="3428365" cy="5937885"/>
            <a:chOff x="434358" y="4722306"/>
            <a:chExt cx="3428365" cy="5937885"/>
          </a:xfrm>
        </p:grpSpPr>
        <p:sp>
          <p:nvSpPr>
            <p:cNvPr id="10" name="object 10"/>
            <p:cNvSpPr/>
            <p:nvPr/>
          </p:nvSpPr>
          <p:spPr>
            <a:xfrm>
              <a:off x="434358" y="7231770"/>
              <a:ext cx="3428073" cy="34280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4358" y="4722306"/>
              <a:ext cx="3428073" cy="282257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98642" y="10274736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50" dirty="0">
                <a:solidFill>
                  <a:srgbClr val="FFFFFF"/>
                </a:solidFill>
                <a:latin typeface="Verdana"/>
                <a:cs typeface="Verdana"/>
              </a:rPr>
              <a:t>Inputs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82210" y="9929197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360" dirty="0">
                <a:solidFill>
                  <a:srgbClr val="FFFFFF"/>
                </a:solidFill>
                <a:latin typeface="Verdana"/>
                <a:cs typeface="Verdana"/>
              </a:rPr>
              <a:t>Numerical  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encoding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90009" y="9208924"/>
            <a:ext cx="3637915" cy="173482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-6985" algn="ctr">
              <a:lnSpc>
                <a:spcPts val="3229"/>
              </a:lnSpc>
              <a:spcBef>
                <a:spcPts val="650"/>
              </a:spcBef>
            </a:pPr>
            <a:r>
              <a:rPr sz="3100" b="1" spc="-355" dirty="0">
                <a:solidFill>
                  <a:srgbClr val="FFFFFF"/>
                </a:solidFill>
                <a:latin typeface="Verdana"/>
                <a:cs typeface="Verdana"/>
              </a:rPr>
              <a:t>Learns  </a:t>
            </a:r>
            <a:r>
              <a:rPr sz="3100" b="1" spc="-310" dirty="0">
                <a:solidFill>
                  <a:srgbClr val="FFFFFF"/>
                </a:solidFill>
                <a:latin typeface="Verdana"/>
                <a:cs typeface="Verdana"/>
              </a:rPr>
              <a:t>representation  </a:t>
            </a:r>
            <a:r>
              <a:rPr sz="3100" b="1" spc="-409" dirty="0">
                <a:solidFill>
                  <a:srgbClr val="FFFFFF"/>
                </a:solidFill>
                <a:latin typeface="Verdana"/>
                <a:cs typeface="Verdana"/>
              </a:rPr>
              <a:t>(p</a:t>
            </a:r>
            <a:r>
              <a:rPr sz="3100" b="1" spc="-4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1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360" dirty="0">
                <a:solidFill>
                  <a:srgbClr val="FFFFFF"/>
                </a:solidFill>
                <a:latin typeface="Verdana"/>
                <a:cs typeface="Verdana"/>
              </a:rPr>
              <a:t>erns</a:t>
            </a:r>
            <a:r>
              <a:rPr sz="3100" b="1" spc="-484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3100" b="1" spc="-3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310" dirty="0">
                <a:solidFill>
                  <a:srgbClr val="FFFFFF"/>
                </a:solidFill>
                <a:latin typeface="Verdana"/>
                <a:cs typeface="Verdana"/>
              </a:rPr>
              <a:t>tu</a:t>
            </a:r>
            <a:r>
              <a:rPr sz="3100" b="1" spc="-3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2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100" b="1" spc="-434" dirty="0">
                <a:solidFill>
                  <a:srgbClr val="FFFFFF"/>
                </a:solidFill>
                <a:latin typeface="Verdana"/>
                <a:cs typeface="Verdana"/>
              </a:rPr>
              <a:t>/  </a:t>
            </a:r>
            <a:r>
              <a:rPr sz="3100" b="1" spc="-365" dirty="0">
                <a:solidFill>
                  <a:srgbClr val="FFFFFF"/>
                </a:solidFill>
                <a:latin typeface="Verdana"/>
                <a:cs typeface="Verdana"/>
              </a:rPr>
              <a:t>weights)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47539" y="9911563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-5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00" b="1" spc="-4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27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300" b="1" spc="-4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300" b="1" spc="-3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40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300" b="1" spc="-51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300" b="1" spc="-1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00" b="1" spc="-4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300" b="1" spc="-13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300" b="1" spc="-3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300" b="1" spc="-2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300" b="1" spc="-260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3300" b="1" spc="-310" dirty="0">
                <a:solidFill>
                  <a:srgbClr val="FFFFFF"/>
                </a:solidFill>
                <a:latin typeface="Verdana"/>
                <a:cs typeface="Verdana"/>
              </a:rPr>
              <a:t>outputs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483521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95" dirty="0">
                <a:solidFill>
                  <a:srgbClr val="FFFFFF"/>
                </a:solidFill>
                <a:latin typeface="Verdana"/>
                <a:cs typeface="Verdana"/>
              </a:rPr>
              <a:t>Outputs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387608" y="2382043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-120" dirty="0">
                <a:solidFill>
                  <a:srgbClr val="FFFFFF"/>
                </a:solidFill>
                <a:latin typeface="Arial"/>
                <a:cs typeface="Arial"/>
              </a:rPr>
              <a:t>Ramen,  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Spagh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300" spc="210" dirty="0">
                <a:solidFill>
                  <a:srgbClr val="FFFFFF"/>
                </a:solidFill>
                <a:latin typeface="Arial"/>
                <a:cs typeface="Arial"/>
              </a:rPr>
              <a:t>tti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587602" y="5686498"/>
            <a:ext cx="182181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1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300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spam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011598" y="7966889"/>
            <a:ext cx="2597785" cy="124396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 marR="5080" algn="ctr">
              <a:lnSpc>
                <a:spcPts val="3030"/>
              </a:lnSpc>
              <a:spcBef>
                <a:spcPts val="610"/>
              </a:spcBef>
            </a:pPr>
            <a:r>
              <a:rPr sz="2900" spc="45" dirty="0">
                <a:solidFill>
                  <a:srgbClr val="FFFFFF"/>
                </a:solidFill>
                <a:latin typeface="Arial"/>
                <a:cs typeface="Arial"/>
              </a:rPr>
              <a:t>“Hey</a:t>
            </a:r>
            <a:r>
              <a:rPr sz="2900" spc="-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900" spc="-110" dirty="0">
                <a:solidFill>
                  <a:srgbClr val="FFFFFF"/>
                </a:solidFill>
                <a:latin typeface="Arial"/>
                <a:cs typeface="Arial"/>
              </a:rPr>
              <a:t>Siri, </a:t>
            </a:r>
            <a:r>
              <a:rPr sz="2900" spc="30" dirty="0">
                <a:solidFill>
                  <a:srgbClr val="FFFFFF"/>
                </a:solidFill>
                <a:latin typeface="Arial"/>
                <a:cs typeface="Arial"/>
              </a:rPr>
              <a:t>what’s  </a:t>
            </a:r>
            <a:r>
              <a:rPr sz="2900" spc="13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900" spc="60" dirty="0">
                <a:solidFill>
                  <a:srgbClr val="FFFFFF"/>
                </a:solidFill>
                <a:latin typeface="Arial"/>
                <a:cs typeface="Arial"/>
              </a:rPr>
              <a:t>weather  </a:t>
            </a:r>
            <a:r>
              <a:rPr sz="2900" spc="75" dirty="0">
                <a:solidFill>
                  <a:srgbClr val="FFFFFF"/>
                </a:solidFill>
                <a:latin typeface="Arial"/>
                <a:cs typeface="Arial"/>
              </a:rPr>
              <a:t>today?”</a:t>
            </a:r>
            <a:endParaRPr sz="29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88272" y="1721779"/>
            <a:ext cx="17722850" cy="9329420"/>
            <a:chOff x="188272" y="1721779"/>
            <a:chExt cx="17722850" cy="9329420"/>
          </a:xfrm>
        </p:grpSpPr>
        <p:sp>
          <p:nvSpPr>
            <p:cNvPr id="21" name="object 21"/>
            <p:cNvSpPr/>
            <p:nvPr/>
          </p:nvSpPr>
          <p:spPr>
            <a:xfrm>
              <a:off x="3549787" y="3803046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4" h="1125854">
                  <a:moveTo>
                    <a:pt x="0" y="0"/>
                  </a:moveTo>
                  <a:lnTo>
                    <a:pt x="1117868" y="1117868"/>
                  </a:lnTo>
                  <a:lnTo>
                    <a:pt x="1125272" y="11252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32110" y="4885380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76" y="0"/>
                  </a:moveTo>
                  <a:lnTo>
                    <a:pt x="0" y="71076"/>
                  </a:lnTo>
                  <a:lnTo>
                    <a:pt x="106614" y="106614"/>
                  </a:lnTo>
                  <a:lnTo>
                    <a:pt x="710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644066" y="7306187"/>
              <a:ext cx="956310" cy="1623060"/>
            </a:xfrm>
            <a:custGeom>
              <a:avLst/>
              <a:gdLst/>
              <a:ahLst/>
              <a:cxnLst/>
              <a:rect l="l" t="t" r="r" b="b"/>
              <a:pathLst>
                <a:path w="956310" h="1623059">
                  <a:moveTo>
                    <a:pt x="0" y="1622839"/>
                  </a:moveTo>
                  <a:lnTo>
                    <a:pt x="950888" y="9021"/>
                  </a:lnTo>
                  <a:lnTo>
                    <a:pt x="95620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52518" y="5924073"/>
              <a:ext cx="393700" cy="1416685"/>
            </a:xfrm>
            <a:custGeom>
              <a:avLst/>
              <a:gdLst/>
              <a:ahLst/>
              <a:cxnLst/>
              <a:rect l="l" t="t" r="r" b="b"/>
              <a:pathLst>
                <a:path w="393700" h="1416684">
                  <a:moveTo>
                    <a:pt x="100520" y="50266"/>
                  </a:moveTo>
                  <a:lnTo>
                    <a:pt x="0" y="0"/>
                  </a:lnTo>
                  <a:lnTo>
                    <a:pt x="0" y="100520"/>
                  </a:lnTo>
                  <a:lnTo>
                    <a:pt x="100520" y="50266"/>
                  </a:lnTo>
                  <a:close/>
                </a:path>
                <a:path w="393700" h="1416684">
                  <a:moveTo>
                    <a:pt x="393446" y="1304544"/>
                  </a:moveTo>
                  <a:lnTo>
                    <a:pt x="299110" y="1365631"/>
                  </a:lnTo>
                  <a:lnTo>
                    <a:pt x="385724" y="1416659"/>
                  </a:lnTo>
                  <a:lnTo>
                    <a:pt x="393446" y="13045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4450" y="1747957"/>
              <a:ext cx="7209790" cy="9276715"/>
            </a:xfrm>
            <a:custGeom>
              <a:avLst/>
              <a:gdLst/>
              <a:ahLst/>
              <a:cxnLst/>
              <a:rect l="l" t="t" r="r" b="b"/>
              <a:pathLst>
                <a:path w="7209790" h="9276715">
                  <a:moveTo>
                    <a:pt x="611079" y="0"/>
                  </a:moveTo>
                  <a:lnTo>
                    <a:pt x="6598207" y="0"/>
                  </a:lnTo>
                  <a:lnTo>
                    <a:pt x="6670770" y="87"/>
                  </a:lnTo>
                  <a:lnTo>
                    <a:pt x="6735178" y="698"/>
                  </a:lnTo>
                  <a:lnTo>
                    <a:pt x="6792058" y="2357"/>
                  </a:lnTo>
                  <a:lnTo>
                    <a:pt x="6842038" y="5587"/>
                  </a:lnTo>
                  <a:lnTo>
                    <a:pt x="6885745" y="10913"/>
                  </a:lnTo>
                  <a:lnTo>
                    <a:pt x="6923805" y="18857"/>
                  </a:lnTo>
                  <a:lnTo>
                    <a:pt x="6999752" y="48694"/>
                  </a:lnTo>
                  <a:lnTo>
                    <a:pt x="7039589" y="72425"/>
                  </a:lnTo>
                  <a:lnTo>
                    <a:pt x="7075974" y="100757"/>
                  </a:lnTo>
                  <a:lnTo>
                    <a:pt x="7108524" y="133307"/>
                  </a:lnTo>
                  <a:lnTo>
                    <a:pt x="7136857" y="169692"/>
                  </a:lnTo>
                  <a:lnTo>
                    <a:pt x="7160590" y="209530"/>
                  </a:lnTo>
                  <a:lnTo>
                    <a:pt x="7179341" y="252438"/>
                  </a:lnTo>
                  <a:lnTo>
                    <a:pt x="7198368" y="323538"/>
                  </a:lnTo>
                  <a:lnTo>
                    <a:pt x="7203692" y="367245"/>
                  </a:lnTo>
                  <a:lnTo>
                    <a:pt x="7206921" y="417224"/>
                  </a:lnTo>
                  <a:lnTo>
                    <a:pt x="7208579" y="474105"/>
                  </a:lnTo>
                  <a:lnTo>
                    <a:pt x="7209190" y="538514"/>
                  </a:lnTo>
                  <a:lnTo>
                    <a:pt x="7209277" y="611079"/>
                  </a:lnTo>
                  <a:lnTo>
                    <a:pt x="7209277" y="8665600"/>
                  </a:lnTo>
                  <a:lnTo>
                    <a:pt x="7209190" y="8738165"/>
                  </a:lnTo>
                  <a:lnTo>
                    <a:pt x="7208579" y="8802575"/>
                  </a:lnTo>
                  <a:lnTo>
                    <a:pt x="7206921" y="8859455"/>
                  </a:lnTo>
                  <a:lnTo>
                    <a:pt x="7203692" y="8909434"/>
                  </a:lnTo>
                  <a:lnTo>
                    <a:pt x="7198368" y="8953139"/>
                  </a:lnTo>
                  <a:lnTo>
                    <a:pt x="7190425" y="8991198"/>
                  </a:lnTo>
                  <a:lnTo>
                    <a:pt x="7160590" y="9067145"/>
                  </a:lnTo>
                  <a:lnTo>
                    <a:pt x="7136857" y="9106982"/>
                  </a:lnTo>
                  <a:lnTo>
                    <a:pt x="7108524" y="9143366"/>
                  </a:lnTo>
                  <a:lnTo>
                    <a:pt x="7075974" y="9175916"/>
                  </a:lnTo>
                  <a:lnTo>
                    <a:pt x="7039589" y="9204249"/>
                  </a:lnTo>
                  <a:lnTo>
                    <a:pt x="6999752" y="9227983"/>
                  </a:lnTo>
                  <a:lnTo>
                    <a:pt x="6956845" y="9246734"/>
                  </a:lnTo>
                  <a:lnTo>
                    <a:pt x="6885745" y="9265767"/>
                  </a:lnTo>
                  <a:lnTo>
                    <a:pt x="6842038" y="9271093"/>
                  </a:lnTo>
                  <a:lnTo>
                    <a:pt x="6792058" y="9274323"/>
                  </a:lnTo>
                  <a:lnTo>
                    <a:pt x="6735178" y="9275982"/>
                  </a:lnTo>
                  <a:lnTo>
                    <a:pt x="6670770" y="9276593"/>
                  </a:lnTo>
                  <a:lnTo>
                    <a:pt x="6598207" y="9276680"/>
                  </a:lnTo>
                  <a:lnTo>
                    <a:pt x="611079" y="9276680"/>
                  </a:lnTo>
                  <a:lnTo>
                    <a:pt x="538514" y="9276593"/>
                  </a:lnTo>
                  <a:lnTo>
                    <a:pt x="474105" y="9275982"/>
                  </a:lnTo>
                  <a:lnTo>
                    <a:pt x="417224" y="9274323"/>
                  </a:lnTo>
                  <a:lnTo>
                    <a:pt x="367245" y="9271093"/>
                  </a:lnTo>
                  <a:lnTo>
                    <a:pt x="323538" y="9265767"/>
                  </a:lnTo>
                  <a:lnTo>
                    <a:pt x="285479" y="9257822"/>
                  </a:lnTo>
                  <a:lnTo>
                    <a:pt x="209530" y="9227983"/>
                  </a:lnTo>
                  <a:lnTo>
                    <a:pt x="169692" y="9204249"/>
                  </a:lnTo>
                  <a:lnTo>
                    <a:pt x="133307" y="9175916"/>
                  </a:lnTo>
                  <a:lnTo>
                    <a:pt x="100757" y="9143366"/>
                  </a:lnTo>
                  <a:lnTo>
                    <a:pt x="72425" y="9106982"/>
                  </a:lnTo>
                  <a:lnTo>
                    <a:pt x="48694" y="9067145"/>
                  </a:lnTo>
                  <a:lnTo>
                    <a:pt x="29945" y="9024238"/>
                  </a:lnTo>
                  <a:lnTo>
                    <a:pt x="10913" y="8953139"/>
                  </a:lnTo>
                  <a:lnTo>
                    <a:pt x="5587" y="8909434"/>
                  </a:lnTo>
                  <a:lnTo>
                    <a:pt x="2357" y="8859455"/>
                  </a:lnTo>
                  <a:lnTo>
                    <a:pt x="698" y="8802575"/>
                  </a:lnTo>
                  <a:lnTo>
                    <a:pt x="87" y="8738165"/>
                  </a:lnTo>
                  <a:lnTo>
                    <a:pt x="0" y="8665600"/>
                  </a:lnTo>
                  <a:lnTo>
                    <a:pt x="0" y="611079"/>
                  </a:lnTo>
                  <a:lnTo>
                    <a:pt x="87" y="538514"/>
                  </a:lnTo>
                  <a:lnTo>
                    <a:pt x="698" y="474105"/>
                  </a:lnTo>
                  <a:lnTo>
                    <a:pt x="2357" y="417224"/>
                  </a:lnTo>
                  <a:lnTo>
                    <a:pt x="5587" y="367245"/>
                  </a:lnTo>
                  <a:lnTo>
                    <a:pt x="10913" y="323538"/>
                  </a:lnTo>
                  <a:lnTo>
                    <a:pt x="18857" y="285479"/>
                  </a:lnTo>
                  <a:lnTo>
                    <a:pt x="48694" y="209530"/>
                  </a:lnTo>
                  <a:lnTo>
                    <a:pt x="72425" y="169692"/>
                  </a:lnTo>
                  <a:lnTo>
                    <a:pt x="100757" y="133307"/>
                  </a:lnTo>
                  <a:lnTo>
                    <a:pt x="133307" y="100757"/>
                  </a:lnTo>
                  <a:lnTo>
                    <a:pt x="169692" y="72425"/>
                  </a:lnTo>
                  <a:lnTo>
                    <a:pt x="209530" y="48694"/>
                  </a:lnTo>
                  <a:lnTo>
                    <a:pt x="252438" y="29945"/>
                  </a:lnTo>
                  <a:lnTo>
                    <a:pt x="323538" y="10913"/>
                  </a:lnTo>
                  <a:lnTo>
                    <a:pt x="367245" y="5587"/>
                  </a:lnTo>
                  <a:lnTo>
                    <a:pt x="417224" y="2357"/>
                  </a:lnTo>
                  <a:lnTo>
                    <a:pt x="474105" y="698"/>
                  </a:lnTo>
                  <a:lnTo>
                    <a:pt x="538514" y="87"/>
                  </a:lnTo>
                  <a:lnTo>
                    <a:pt x="611079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6711743" y="3590813"/>
              <a:ext cx="956310" cy="1639570"/>
            </a:xfrm>
            <a:custGeom>
              <a:avLst/>
              <a:gdLst/>
              <a:ahLst/>
              <a:cxnLst/>
              <a:rect l="l" t="t" r="r" b="b"/>
              <a:pathLst>
                <a:path w="956309" h="1639570">
                  <a:moveTo>
                    <a:pt x="0" y="1639236"/>
                  </a:moveTo>
                  <a:lnTo>
                    <a:pt x="950850" y="9044"/>
                  </a:lnTo>
                  <a:lnTo>
                    <a:pt x="95612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619149" y="3513023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5">
                  <a:moveTo>
                    <a:pt x="94133" y="0"/>
                  </a:moveTo>
                  <a:lnTo>
                    <a:pt x="0" y="61505"/>
                  </a:lnTo>
                  <a:lnTo>
                    <a:pt x="86803" y="112153"/>
                  </a:lnTo>
                  <a:lnTo>
                    <a:pt x="941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6722108" y="6712109"/>
              <a:ext cx="1125855" cy="1125855"/>
            </a:xfrm>
            <a:custGeom>
              <a:avLst/>
              <a:gdLst/>
              <a:ahLst/>
              <a:cxnLst/>
              <a:rect l="l" t="t" r="r" b="b"/>
              <a:pathLst>
                <a:path w="1125855" h="1125854">
                  <a:moveTo>
                    <a:pt x="0" y="0"/>
                  </a:moveTo>
                  <a:lnTo>
                    <a:pt x="1117868" y="1117868"/>
                  </a:lnTo>
                  <a:lnTo>
                    <a:pt x="1125272" y="11252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902829" y="5919780"/>
              <a:ext cx="10008870" cy="1981835"/>
            </a:xfrm>
            <a:custGeom>
              <a:avLst/>
              <a:gdLst/>
              <a:ahLst/>
              <a:cxnLst/>
              <a:rect l="l" t="t" r="r" b="b"/>
              <a:pathLst>
                <a:path w="10008869" h="1981834">
                  <a:moveTo>
                    <a:pt x="100520" y="50253"/>
                  </a:moveTo>
                  <a:lnTo>
                    <a:pt x="0" y="0"/>
                  </a:lnTo>
                  <a:lnTo>
                    <a:pt x="0" y="100520"/>
                  </a:lnTo>
                  <a:lnTo>
                    <a:pt x="100520" y="50253"/>
                  </a:lnTo>
                  <a:close/>
                </a:path>
                <a:path w="10008869" h="1981834">
                  <a:moveTo>
                    <a:pt x="4241406" y="50253"/>
                  </a:moveTo>
                  <a:lnTo>
                    <a:pt x="4140885" y="0"/>
                  </a:lnTo>
                  <a:lnTo>
                    <a:pt x="4140885" y="100520"/>
                  </a:lnTo>
                  <a:lnTo>
                    <a:pt x="4241406" y="50253"/>
                  </a:lnTo>
                  <a:close/>
                </a:path>
                <a:path w="10008869" h="1981834">
                  <a:moveTo>
                    <a:pt x="10008248" y="1981276"/>
                  </a:moveTo>
                  <a:lnTo>
                    <a:pt x="9972637" y="1874659"/>
                  </a:lnTo>
                  <a:lnTo>
                    <a:pt x="9901644" y="1945728"/>
                  </a:lnTo>
                  <a:lnTo>
                    <a:pt x="10008248" y="19812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30810" y="1747957"/>
              <a:ext cx="9298305" cy="9276715"/>
            </a:xfrm>
            <a:custGeom>
              <a:avLst/>
              <a:gdLst/>
              <a:ahLst/>
              <a:cxnLst/>
              <a:rect l="l" t="t" r="r" b="b"/>
              <a:pathLst>
                <a:path w="9298305" h="9276715">
                  <a:moveTo>
                    <a:pt x="612999" y="0"/>
                  </a:moveTo>
                  <a:lnTo>
                    <a:pt x="8685096" y="0"/>
                  </a:lnTo>
                  <a:lnTo>
                    <a:pt x="8757887" y="87"/>
                  </a:lnTo>
                  <a:lnTo>
                    <a:pt x="8822498" y="700"/>
                  </a:lnTo>
                  <a:lnTo>
                    <a:pt x="8879558" y="2364"/>
                  </a:lnTo>
                  <a:lnTo>
                    <a:pt x="8929695" y="5605"/>
                  </a:lnTo>
                  <a:lnTo>
                    <a:pt x="8973539" y="10947"/>
                  </a:lnTo>
                  <a:lnTo>
                    <a:pt x="9011720" y="18917"/>
                  </a:lnTo>
                  <a:lnTo>
                    <a:pt x="9087907" y="48847"/>
                  </a:lnTo>
                  <a:lnTo>
                    <a:pt x="9127870" y="72653"/>
                  </a:lnTo>
                  <a:lnTo>
                    <a:pt x="9164369" y="101074"/>
                  </a:lnTo>
                  <a:lnTo>
                    <a:pt x="9197021" y="133726"/>
                  </a:lnTo>
                  <a:lnTo>
                    <a:pt x="9225442" y="170225"/>
                  </a:lnTo>
                  <a:lnTo>
                    <a:pt x="9249247" y="210188"/>
                  </a:lnTo>
                  <a:lnTo>
                    <a:pt x="9268052" y="253231"/>
                  </a:lnTo>
                  <a:lnTo>
                    <a:pt x="9287145" y="324555"/>
                  </a:lnTo>
                  <a:lnTo>
                    <a:pt x="9292488" y="368399"/>
                  </a:lnTo>
                  <a:lnTo>
                    <a:pt x="9295729" y="418535"/>
                  </a:lnTo>
                  <a:lnTo>
                    <a:pt x="9297393" y="475595"/>
                  </a:lnTo>
                  <a:lnTo>
                    <a:pt x="9298006" y="540206"/>
                  </a:lnTo>
                  <a:lnTo>
                    <a:pt x="9298093" y="612999"/>
                  </a:lnTo>
                  <a:lnTo>
                    <a:pt x="9298093" y="8663683"/>
                  </a:lnTo>
                  <a:lnTo>
                    <a:pt x="9298006" y="8736475"/>
                  </a:lnTo>
                  <a:lnTo>
                    <a:pt x="9297393" y="8801085"/>
                  </a:lnTo>
                  <a:lnTo>
                    <a:pt x="9295729" y="8858144"/>
                  </a:lnTo>
                  <a:lnTo>
                    <a:pt x="9292488" y="8908280"/>
                  </a:lnTo>
                  <a:lnTo>
                    <a:pt x="9287145" y="8952122"/>
                  </a:lnTo>
                  <a:lnTo>
                    <a:pt x="9279175" y="8990300"/>
                  </a:lnTo>
                  <a:lnTo>
                    <a:pt x="9249247" y="9066487"/>
                  </a:lnTo>
                  <a:lnTo>
                    <a:pt x="9225442" y="9106451"/>
                  </a:lnTo>
                  <a:lnTo>
                    <a:pt x="9197021" y="9142951"/>
                  </a:lnTo>
                  <a:lnTo>
                    <a:pt x="9164369" y="9175603"/>
                  </a:lnTo>
                  <a:lnTo>
                    <a:pt x="9127870" y="9204024"/>
                  </a:lnTo>
                  <a:lnTo>
                    <a:pt x="9087907" y="9227831"/>
                  </a:lnTo>
                  <a:lnTo>
                    <a:pt x="9044865" y="9246639"/>
                  </a:lnTo>
                  <a:lnTo>
                    <a:pt x="8973539" y="9265733"/>
                  </a:lnTo>
                  <a:lnTo>
                    <a:pt x="8929695" y="9271075"/>
                  </a:lnTo>
                  <a:lnTo>
                    <a:pt x="8879558" y="9274316"/>
                  </a:lnTo>
                  <a:lnTo>
                    <a:pt x="8822498" y="9275980"/>
                  </a:lnTo>
                  <a:lnTo>
                    <a:pt x="8757887" y="9276593"/>
                  </a:lnTo>
                  <a:lnTo>
                    <a:pt x="8685096" y="9276680"/>
                  </a:lnTo>
                  <a:lnTo>
                    <a:pt x="612999" y="9276680"/>
                  </a:lnTo>
                  <a:lnTo>
                    <a:pt x="540206" y="9276593"/>
                  </a:lnTo>
                  <a:lnTo>
                    <a:pt x="475595" y="9275980"/>
                  </a:lnTo>
                  <a:lnTo>
                    <a:pt x="418535" y="9274316"/>
                  </a:lnTo>
                  <a:lnTo>
                    <a:pt x="368399" y="9271075"/>
                  </a:lnTo>
                  <a:lnTo>
                    <a:pt x="324555" y="9265733"/>
                  </a:lnTo>
                  <a:lnTo>
                    <a:pt x="286375" y="9257762"/>
                  </a:lnTo>
                  <a:lnTo>
                    <a:pt x="210188" y="9227831"/>
                  </a:lnTo>
                  <a:lnTo>
                    <a:pt x="170225" y="9204024"/>
                  </a:lnTo>
                  <a:lnTo>
                    <a:pt x="133726" y="9175603"/>
                  </a:lnTo>
                  <a:lnTo>
                    <a:pt x="101074" y="9142951"/>
                  </a:lnTo>
                  <a:lnTo>
                    <a:pt x="72653" y="9106451"/>
                  </a:lnTo>
                  <a:lnTo>
                    <a:pt x="48847" y="9066487"/>
                  </a:lnTo>
                  <a:lnTo>
                    <a:pt x="30039" y="9023442"/>
                  </a:lnTo>
                  <a:lnTo>
                    <a:pt x="10947" y="8952122"/>
                  </a:lnTo>
                  <a:lnTo>
                    <a:pt x="5605" y="8908280"/>
                  </a:lnTo>
                  <a:lnTo>
                    <a:pt x="2364" y="8858144"/>
                  </a:lnTo>
                  <a:lnTo>
                    <a:pt x="700" y="8801085"/>
                  </a:lnTo>
                  <a:lnTo>
                    <a:pt x="87" y="8736475"/>
                  </a:lnTo>
                  <a:lnTo>
                    <a:pt x="0" y="8663683"/>
                  </a:lnTo>
                  <a:lnTo>
                    <a:pt x="0" y="612999"/>
                  </a:lnTo>
                  <a:lnTo>
                    <a:pt x="87" y="540206"/>
                  </a:lnTo>
                  <a:lnTo>
                    <a:pt x="700" y="475595"/>
                  </a:lnTo>
                  <a:lnTo>
                    <a:pt x="2364" y="418535"/>
                  </a:lnTo>
                  <a:lnTo>
                    <a:pt x="5605" y="368399"/>
                  </a:lnTo>
                  <a:lnTo>
                    <a:pt x="10947" y="324555"/>
                  </a:lnTo>
                  <a:lnTo>
                    <a:pt x="18917" y="286375"/>
                  </a:lnTo>
                  <a:lnTo>
                    <a:pt x="48847" y="210188"/>
                  </a:lnTo>
                  <a:lnTo>
                    <a:pt x="72653" y="170225"/>
                  </a:lnTo>
                  <a:lnTo>
                    <a:pt x="101074" y="133726"/>
                  </a:lnTo>
                  <a:lnTo>
                    <a:pt x="133726" y="101074"/>
                  </a:lnTo>
                  <a:lnTo>
                    <a:pt x="170225" y="72653"/>
                  </a:lnTo>
                  <a:lnTo>
                    <a:pt x="210188" y="48847"/>
                  </a:lnTo>
                  <a:lnTo>
                    <a:pt x="253231" y="30039"/>
                  </a:lnTo>
                  <a:lnTo>
                    <a:pt x="324555" y="10947"/>
                  </a:lnTo>
                  <a:lnTo>
                    <a:pt x="368399" y="5605"/>
                  </a:lnTo>
                  <a:lnTo>
                    <a:pt x="418535" y="2364"/>
                  </a:lnTo>
                  <a:lnTo>
                    <a:pt x="475595" y="700"/>
                  </a:lnTo>
                  <a:lnTo>
                    <a:pt x="540206" y="87"/>
                  </a:lnTo>
                  <a:lnTo>
                    <a:pt x="612999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110787" y="592407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42528" y="1257260"/>
            <a:ext cx="2740025" cy="2537460"/>
            <a:chOff x="1542528" y="1257260"/>
            <a:chExt cx="2740025" cy="2537460"/>
          </a:xfrm>
        </p:grpSpPr>
        <p:sp>
          <p:nvSpPr>
            <p:cNvPr id="3" name="object 3"/>
            <p:cNvSpPr/>
            <p:nvPr/>
          </p:nvSpPr>
          <p:spPr>
            <a:xfrm>
              <a:off x="1714523" y="1257260"/>
              <a:ext cx="1852006" cy="18520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60943" y="2104721"/>
              <a:ext cx="1221208" cy="12212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42528" y="2573115"/>
              <a:ext cx="1221208" cy="12212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03138" y="3426827"/>
            <a:ext cx="3738723" cy="37387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931250" y="4729838"/>
          <a:ext cx="10487660" cy="1331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1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5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9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016">
                <a:tc>
                  <a:txBody>
                    <a:bodyPr/>
                    <a:lstStyle/>
                    <a:p>
                      <a:pPr marL="31750">
                        <a:lnSpc>
                          <a:spcPts val="2280"/>
                        </a:lnSpc>
                      </a:pPr>
                      <a:r>
                        <a:rPr sz="2050" spc="-8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[[116,</a:t>
                      </a:r>
                      <a:r>
                        <a:rPr sz="2050" spc="-27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050" spc="-10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78,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2280"/>
                        </a:lnSpc>
                      </a:pPr>
                      <a:r>
                        <a:rPr sz="2050" spc="-10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15],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475865">
                        <a:lnSpc>
                          <a:spcPts val="2280"/>
                        </a:lnSpc>
                      </a:pPr>
                      <a:r>
                        <a:rPr sz="2050" spc="-9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[[0.983, </a:t>
                      </a:r>
                      <a:r>
                        <a:rPr sz="2050" spc="-8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0.004,</a:t>
                      </a:r>
                      <a:r>
                        <a:rPr sz="2050" spc="-33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050" spc="-10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0.013],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50" spc="-8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[117,</a:t>
                      </a:r>
                      <a:r>
                        <a:rPr sz="2050" spc="-24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050" spc="-10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43,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T="254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50" spc="-10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96],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T="254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4758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50" spc="-8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[0.110, 0.889,</a:t>
                      </a:r>
                      <a:r>
                        <a:rPr sz="2050" spc="-3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050" spc="-10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0.001],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T="254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5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50" spc="-8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[125,</a:t>
                      </a:r>
                      <a:r>
                        <a:rPr sz="2050" spc="-24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050" spc="-10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87,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T="254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50" spc="-10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23],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T="254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4758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050" spc="-8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[0.023, 0.027,</a:t>
                      </a:r>
                      <a:r>
                        <a:rPr sz="2050" spc="-345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050" spc="-10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0.985],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T="254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16">
                <a:tc>
                  <a:txBody>
                    <a:bodyPr/>
                    <a:lstStyle/>
                    <a:p>
                      <a:pPr marL="31750">
                        <a:lnSpc>
                          <a:spcPts val="2400"/>
                        </a:lnSpc>
                        <a:spcBef>
                          <a:spcPts val="20"/>
                        </a:spcBef>
                      </a:pPr>
                      <a:r>
                        <a:rPr sz="2050" spc="-10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T="254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475865">
                        <a:lnSpc>
                          <a:spcPts val="2400"/>
                        </a:lnSpc>
                        <a:spcBef>
                          <a:spcPts val="20"/>
                        </a:spcBef>
                      </a:pPr>
                      <a:r>
                        <a:rPr sz="2050" spc="-100" dirty="0">
                          <a:solidFill>
                            <a:srgbClr val="FFFFFF"/>
                          </a:solidFill>
                          <a:latin typeface="Andale Mono"/>
                          <a:cs typeface="Andale Mono"/>
                        </a:rPr>
                        <a:t>…,</a:t>
                      </a:r>
                      <a:endParaRPr sz="2050">
                        <a:latin typeface="Andale Mono"/>
                        <a:cs typeface="Andale Mono"/>
                      </a:endParaRPr>
                    </a:p>
                  </a:txBody>
                  <a:tcPr marL="0" marR="0" marT="254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1378020" y="4170050"/>
            <a:ext cx="3068955" cy="5315585"/>
            <a:chOff x="1378020" y="4170050"/>
            <a:chExt cx="3068955" cy="5315585"/>
          </a:xfrm>
        </p:grpSpPr>
        <p:sp>
          <p:nvSpPr>
            <p:cNvPr id="9" name="object 9"/>
            <p:cNvSpPr/>
            <p:nvPr/>
          </p:nvSpPr>
          <p:spPr>
            <a:xfrm>
              <a:off x="1378020" y="6416380"/>
              <a:ext cx="3068629" cy="306862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78020" y="4170050"/>
              <a:ext cx="3068629" cy="252661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086387" y="9137994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450" dirty="0">
                <a:solidFill>
                  <a:srgbClr val="FFFFFF"/>
                </a:solidFill>
                <a:latin typeface="Verdana"/>
                <a:cs typeface="Verdana"/>
              </a:rPr>
              <a:t>Inputs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7276" y="8918106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360" dirty="0">
                <a:solidFill>
                  <a:srgbClr val="FFFFFF"/>
                </a:solidFill>
                <a:latin typeface="Verdana"/>
                <a:cs typeface="Verdana"/>
              </a:rPr>
              <a:t>Numerical  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encoding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8876" y="8631266"/>
            <a:ext cx="4666615" cy="118999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113790" marR="1099185" algn="ctr">
              <a:lnSpc>
                <a:spcPts val="2900"/>
              </a:lnSpc>
              <a:spcBef>
                <a:spcPts val="580"/>
              </a:spcBef>
            </a:pPr>
            <a:r>
              <a:rPr sz="2800" b="1" spc="-335" dirty="0">
                <a:solidFill>
                  <a:srgbClr val="FFFFFF"/>
                </a:solidFill>
                <a:latin typeface="Verdana"/>
                <a:cs typeface="Verdana"/>
              </a:rPr>
              <a:t>Learns  </a:t>
            </a:r>
            <a:r>
              <a:rPr sz="2800" b="1" spc="-3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b="1" spc="-3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b="1" spc="-229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800" b="1" spc="-3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800" b="1" spc="-3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b="1" spc="-34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800" b="1" spc="-2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800" b="1" spc="-4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800" b="1" spc="-1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b="1" spc="-41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800" b="1" spc="-1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800" b="1" spc="-3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800" b="1" spc="-2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800" b="1" spc="-3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2800">
              <a:latin typeface="Verdana"/>
              <a:cs typeface="Verdana"/>
            </a:endParaRPr>
          </a:p>
          <a:p>
            <a:pPr algn="ctr">
              <a:lnSpc>
                <a:spcPts val="2885"/>
              </a:lnSpc>
            </a:pPr>
            <a:r>
              <a:rPr sz="2800" b="1" spc="-345" dirty="0">
                <a:solidFill>
                  <a:srgbClr val="FFFFFF"/>
                </a:solidFill>
                <a:latin typeface="Verdana"/>
                <a:cs typeface="Verdana"/>
              </a:rPr>
              <a:t>(patterns/features/weights)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534248" y="8766216"/>
            <a:ext cx="2852420" cy="91376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690880" marR="5080" indent="-678815">
              <a:lnSpc>
                <a:spcPts val="3229"/>
              </a:lnSpc>
              <a:spcBef>
                <a:spcPts val="650"/>
              </a:spcBef>
            </a:pPr>
            <a:r>
              <a:rPr sz="3100" b="1" spc="-4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23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100" b="1" spc="-40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100" b="1" spc="-2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3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100" b="1" spc="-2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100" b="1" spc="-459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100" b="1" spc="-1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4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100" b="1" spc="-10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100" b="1" spc="-3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100" b="1" spc="-2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100" b="1" spc="-229" dirty="0">
                <a:solidFill>
                  <a:srgbClr val="FFFFFF"/>
                </a:solidFill>
                <a:latin typeface="Verdana"/>
                <a:cs typeface="Verdana"/>
              </a:rPr>
              <a:t>n  </a:t>
            </a:r>
            <a:r>
              <a:rPr sz="3100" b="1" spc="-270" dirty="0">
                <a:solidFill>
                  <a:srgbClr val="FFFFFF"/>
                </a:solidFill>
                <a:latin typeface="Verdana"/>
                <a:cs typeface="Verdana"/>
              </a:rPr>
              <a:t>outputs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72033" y="9083253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295" dirty="0">
                <a:solidFill>
                  <a:srgbClr val="FFFFFF"/>
                </a:solidFill>
                <a:latin typeface="Verdana"/>
                <a:cs typeface="Verdana"/>
              </a:rPr>
              <a:t>Outputs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376119" y="1976328"/>
            <a:ext cx="1838325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700" marR="5080" indent="215265">
              <a:lnSpc>
                <a:spcPts val="3429"/>
              </a:lnSpc>
              <a:spcBef>
                <a:spcPts val="650"/>
              </a:spcBef>
            </a:pPr>
            <a:r>
              <a:rPr sz="3300" spc="-120" dirty="0">
                <a:solidFill>
                  <a:srgbClr val="FFFFFF"/>
                </a:solidFill>
                <a:latin typeface="Arial"/>
                <a:cs typeface="Arial"/>
              </a:rPr>
              <a:t>Ramen,  </a:t>
            </a:r>
            <a:r>
              <a:rPr sz="3300" spc="-60" dirty="0">
                <a:solidFill>
                  <a:srgbClr val="FFFFFF"/>
                </a:solidFill>
                <a:latin typeface="Arial"/>
                <a:cs typeface="Arial"/>
              </a:rPr>
              <a:t>Spagh</a:t>
            </a:r>
            <a:r>
              <a:rPr sz="3300" spc="-6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3300" spc="210" dirty="0">
                <a:solidFill>
                  <a:srgbClr val="FFFFFF"/>
                </a:solidFill>
                <a:latin typeface="Arial"/>
                <a:cs typeface="Arial"/>
              </a:rPr>
              <a:t>tti</a:t>
            </a:r>
            <a:endParaRPr sz="3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493394" y="4961211"/>
            <a:ext cx="182181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10" dirty="0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sz="3300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"/>
                <a:cs typeface="Arial"/>
              </a:rPr>
              <a:t>spam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129844" y="7020185"/>
            <a:ext cx="2337435" cy="111442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 algn="ctr">
              <a:lnSpc>
                <a:spcPts val="2700"/>
              </a:lnSpc>
              <a:spcBef>
                <a:spcPts val="575"/>
              </a:spcBef>
            </a:pPr>
            <a:r>
              <a:rPr sz="2600" spc="45" dirty="0">
                <a:solidFill>
                  <a:srgbClr val="FFFFFF"/>
                </a:solidFill>
                <a:latin typeface="Arial"/>
                <a:cs typeface="Arial"/>
              </a:rPr>
              <a:t>“Hey</a:t>
            </a:r>
            <a:r>
              <a:rPr sz="2600" spc="-4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100" dirty="0">
                <a:solidFill>
                  <a:srgbClr val="FFFFFF"/>
                </a:solidFill>
                <a:latin typeface="Arial"/>
                <a:cs typeface="Arial"/>
              </a:rPr>
              <a:t>Siri, </a:t>
            </a:r>
            <a:r>
              <a:rPr sz="2600" spc="30" dirty="0">
                <a:solidFill>
                  <a:srgbClr val="FFFFFF"/>
                </a:solidFill>
                <a:latin typeface="Arial"/>
                <a:cs typeface="Arial"/>
              </a:rPr>
              <a:t>what’s  </a:t>
            </a:r>
            <a:r>
              <a:rPr sz="2600" spc="12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600" spc="55" dirty="0">
                <a:solidFill>
                  <a:srgbClr val="FFFFFF"/>
                </a:solidFill>
                <a:latin typeface="Arial"/>
                <a:cs typeface="Arial"/>
              </a:rPr>
              <a:t>weather  </a:t>
            </a:r>
            <a:r>
              <a:rPr sz="2600" spc="70" dirty="0">
                <a:solidFill>
                  <a:srgbClr val="FFFFFF"/>
                </a:solidFill>
                <a:latin typeface="Arial"/>
                <a:cs typeface="Arial"/>
              </a:rPr>
              <a:t>today?”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908520" y="5185779"/>
            <a:ext cx="406400" cy="100965"/>
            <a:chOff x="15908520" y="5185779"/>
            <a:chExt cx="406400" cy="100965"/>
          </a:xfrm>
        </p:grpSpPr>
        <p:sp>
          <p:nvSpPr>
            <p:cNvPr id="20" name="object 20"/>
            <p:cNvSpPr/>
            <p:nvPr/>
          </p:nvSpPr>
          <p:spPr>
            <a:xfrm>
              <a:off x="15908520" y="5236039"/>
              <a:ext cx="316230" cy="0"/>
            </a:xfrm>
            <a:custGeom>
              <a:avLst/>
              <a:gdLst/>
              <a:ahLst/>
              <a:cxnLst/>
              <a:rect l="l" t="t" r="r" b="b"/>
              <a:pathLst>
                <a:path w="316230">
                  <a:moveTo>
                    <a:pt x="0" y="0"/>
                  </a:moveTo>
                  <a:lnTo>
                    <a:pt x="305665" y="0"/>
                  </a:lnTo>
                  <a:lnTo>
                    <a:pt x="31613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214165" y="518577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15800880" y="3032808"/>
            <a:ext cx="907415" cy="1547495"/>
            <a:chOff x="15800880" y="3032808"/>
            <a:chExt cx="907415" cy="1547495"/>
          </a:xfrm>
        </p:grpSpPr>
        <p:sp>
          <p:nvSpPr>
            <p:cNvPr id="23" name="object 23"/>
            <p:cNvSpPr/>
            <p:nvPr/>
          </p:nvSpPr>
          <p:spPr>
            <a:xfrm>
              <a:off x="15811351" y="3110588"/>
              <a:ext cx="851535" cy="1459230"/>
            </a:xfrm>
            <a:custGeom>
              <a:avLst/>
              <a:gdLst/>
              <a:ahLst/>
              <a:cxnLst/>
              <a:rect l="l" t="t" r="r" b="b"/>
              <a:pathLst>
                <a:path w="851534" h="1459229">
                  <a:moveTo>
                    <a:pt x="0" y="1459209"/>
                  </a:moveTo>
                  <a:lnTo>
                    <a:pt x="845845" y="9044"/>
                  </a:lnTo>
                  <a:lnTo>
                    <a:pt x="851121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6613735" y="3032808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5" h="112394">
                  <a:moveTo>
                    <a:pt x="94028" y="0"/>
                  </a:moveTo>
                  <a:lnTo>
                    <a:pt x="0" y="61505"/>
                  </a:lnTo>
                  <a:lnTo>
                    <a:pt x="86803" y="112153"/>
                  </a:lnTo>
                  <a:lnTo>
                    <a:pt x="940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5810617" y="5885988"/>
            <a:ext cx="1075055" cy="1075055"/>
            <a:chOff x="15810617" y="5885988"/>
            <a:chExt cx="1075055" cy="1075055"/>
          </a:xfrm>
        </p:grpSpPr>
        <p:sp>
          <p:nvSpPr>
            <p:cNvPr id="26" name="object 26"/>
            <p:cNvSpPr/>
            <p:nvPr/>
          </p:nvSpPr>
          <p:spPr>
            <a:xfrm>
              <a:off x="15821088" y="5896459"/>
              <a:ext cx="1000760" cy="1000760"/>
            </a:xfrm>
            <a:custGeom>
              <a:avLst/>
              <a:gdLst/>
              <a:ahLst/>
              <a:cxnLst/>
              <a:rect l="l" t="t" r="r" b="b"/>
              <a:pathLst>
                <a:path w="1000759" h="1000759">
                  <a:moveTo>
                    <a:pt x="0" y="0"/>
                  </a:moveTo>
                  <a:lnTo>
                    <a:pt x="993199" y="993199"/>
                  </a:lnTo>
                  <a:lnTo>
                    <a:pt x="1000603" y="1000603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778755" y="6854126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80" h="106679">
                  <a:moveTo>
                    <a:pt x="71097" y="0"/>
                  </a:moveTo>
                  <a:lnTo>
                    <a:pt x="0" y="71076"/>
                  </a:lnTo>
                  <a:lnTo>
                    <a:pt x="106593" y="106614"/>
                  </a:lnTo>
                  <a:lnTo>
                    <a:pt x="710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100793" y="859492"/>
            <a:ext cx="14524355" cy="9589770"/>
            <a:chOff x="1100793" y="859492"/>
            <a:chExt cx="14524355" cy="9589770"/>
          </a:xfrm>
        </p:grpSpPr>
        <p:sp>
          <p:nvSpPr>
            <p:cNvPr id="29" name="object 29"/>
            <p:cNvSpPr/>
            <p:nvPr/>
          </p:nvSpPr>
          <p:spPr>
            <a:xfrm>
              <a:off x="4166794" y="3347165"/>
              <a:ext cx="1000760" cy="1000760"/>
            </a:xfrm>
            <a:custGeom>
              <a:avLst/>
              <a:gdLst/>
              <a:ahLst/>
              <a:cxnLst/>
              <a:rect l="l" t="t" r="r" b="b"/>
              <a:pathLst>
                <a:path w="1000760" h="1000760">
                  <a:moveTo>
                    <a:pt x="0" y="0"/>
                  </a:moveTo>
                  <a:lnTo>
                    <a:pt x="993199" y="993199"/>
                  </a:lnTo>
                  <a:lnTo>
                    <a:pt x="1000603" y="1000603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124451" y="4304832"/>
              <a:ext cx="106680" cy="106680"/>
            </a:xfrm>
            <a:custGeom>
              <a:avLst/>
              <a:gdLst/>
              <a:ahLst/>
              <a:cxnLst/>
              <a:rect l="l" t="t" r="r" b="b"/>
              <a:pathLst>
                <a:path w="106679" h="106679">
                  <a:moveTo>
                    <a:pt x="71086" y="0"/>
                  </a:moveTo>
                  <a:lnTo>
                    <a:pt x="0" y="71076"/>
                  </a:lnTo>
                  <a:lnTo>
                    <a:pt x="106625" y="106614"/>
                  </a:lnTo>
                  <a:lnTo>
                    <a:pt x="71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51190" y="6491132"/>
              <a:ext cx="851535" cy="1444625"/>
            </a:xfrm>
            <a:custGeom>
              <a:avLst/>
              <a:gdLst/>
              <a:ahLst/>
              <a:cxnLst/>
              <a:rect l="l" t="t" r="r" b="b"/>
              <a:pathLst>
                <a:path w="851535" h="1444625">
                  <a:moveTo>
                    <a:pt x="0" y="1444541"/>
                  </a:moveTo>
                  <a:lnTo>
                    <a:pt x="845832" y="9021"/>
                  </a:lnTo>
                  <a:lnTo>
                    <a:pt x="85114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53720" y="6413553"/>
              <a:ext cx="94615" cy="112395"/>
            </a:xfrm>
            <a:custGeom>
              <a:avLst/>
              <a:gdLst/>
              <a:ahLst/>
              <a:cxnLst/>
              <a:rect l="l" t="t" r="r" b="b"/>
              <a:pathLst>
                <a:path w="94614" h="112395">
                  <a:moveTo>
                    <a:pt x="94332" y="0"/>
                  </a:moveTo>
                  <a:lnTo>
                    <a:pt x="0" y="61087"/>
                  </a:lnTo>
                  <a:lnTo>
                    <a:pt x="86604" y="112111"/>
                  </a:lnTo>
                  <a:lnTo>
                    <a:pt x="94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479654" y="5290781"/>
              <a:ext cx="316230" cy="0"/>
            </a:xfrm>
            <a:custGeom>
              <a:avLst/>
              <a:gdLst/>
              <a:ahLst/>
              <a:cxnLst/>
              <a:rect l="l" t="t" r="r" b="b"/>
              <a:pathLst>
                <a:path w="316229">
                  <a:moveTo>
                    <a:pt x="0" y="0"/>
                  </a:moveTo>
                  <a:lnTo>
                    <a:pt x="305665" y="0"/>
                  </a:lnTo>
                  <a:lnTo>
                    <a:pt x="31613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85320" y="524052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173404" y="5286938"/>
              <a:ext cx="937260" cy="0"/>
            </a:xfrm>
            <a:custGeom>
              <a:avLst/>
              <a:gdLst/>
              <a:ahLst/>
              <a:cxnLst/>
              <a:rect l="l" t="t" r="r" b="b"/>
              <a:pathLst>
                <a:path w="937259">
                  <a:moveTo>
                    <a:pt x="0" y="0"/>
                  </a:moveTo>
                  <a:lnTo>
                    <a:pt x="926337" y="0"/>
                  </a:lnTo>
                  <a:lnTo>
                    <a:pt x="93680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099743" y="523667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26970" y="885669"/>
              <a:ext cx="6287135" cy="9537700"/>
            </a:xfrm>
            <a:custGeom>
              <a:avLst/>
              <a:gdLst/>
              <a:ahLst/>
              <a:cxnLst/>
              <a:rect l="l" t="t" r="r" b="b"/>
              <a:pathLst>
                <a:path w="6287134" h="9537700">
                  <a:moveTo>
                    <a:pt x="1469515" y="0"/>
                  </a:moveTo>
                  <a:lnTo>
                    <a:pt x="4817151" y="0"/>
                  </a:lnTo>
                  <a:lnTo>
                    <a:pt x="4891476" y="14"/>
                  </a:lnTo>
                  <a:lnTo>
                    <a:pt x="4962326" y="117"/>
                  </a:lnTo>
                  <a:lnTo>
                    <a:pt x="5029806" y="395"/>
                  </a:lnTo>
                  <a:lnTo>
                    <a:pt x="5094020" y="938"/>
                  </a:lnTo>
                  <a:lnTo>
                    <a:pt x="5155075" y="1832"/>
                  </a:lnTo>
                  <a:lnTo>
                    <a:pt x="5213075" y="3166"/>
                  </a:lnTo>
                  <a:lnTo>
                    <a:pt x="5268127" y="5027"/>
                  </a:lnTo>
                  <a:lnTo>
                    <a:pt x="5320334" y="7504"/>
                  </a:lnTo>
                  <a:lnTo>
                    <a:pt x="5369804" y="10685"/>
                  </a:lnTo>
                  <a:lnTo>
                    <a:pt x="5416640" y="14657"/>
                  </a:lnTo>
                  <a:lnTo>
                    <a:pt x="5460948" y="19509"/>
                  </a:lnTo>
                  <a:lnTo>
                    <a:pt x="5502833" y="25328"/>
                  </a:lnTo>
                  <a:lnTo>
                    <a:pt x="5542401" y="32202"/>
                  </a:lnTo>
                  <a:lnTo>
                    <a:pt x="5579757" y="40220"/>
                  </a:lnTo>
                  <a:lnTo>
                    <a:pt x="5648255" y="60037"/>
                  </a:lnTo>
                  <a:lnTo>
                    <a:pt x="5725600" y="90204"/>
                  </a:lnTo>
                  <a:lnTo>
                    <a:pt x="5770278" y="110789"/>
                  </a:lnTo>
                  <a:lnTo>
                    <a:pt x="5813566" y="133689"/>
                  </a:lnTo>
                  <a:lnTo>
                    <a:pt x="5855385" y="158828"/>
                  </a:lnTo>
                  <a:lnTo>
                    <a:pt x="5895659" y="186128"/>
                  </a:lnTo>
                  <a:lnTo>
                    <a:pt x="5934311" y="215513"/>
                  </a:lnTo>
                  <a:lnTo>
                    <a:pt x="5971263" y="246905"/>
                  </a:lnTo>
                  <a:lnTo>
                    <a:pt x="6006440" y="280228"/>
                  </a:lnTo>
                  <a:lnTo>
                    <a:pt x="6039763" y="315404"/>
                  </a:lnTo>
                  <a:lnTo>
                    <a:pt x="6071155" y="352356"/>
                  </a:lnTo>
                  <a:lnTo>
                    <a:pt x="6100540" y="391008"/>
                  </a:lnTo>
                  <a:lnTo>
                    <a:pt x="6127841" y="431282"/>
                  </a:lnTo>
                  <a:lnTo>
                    <a:pt x="6152980" y="473101"/>
                  </a:lnTo>
                  <a:lnTo>
                    <a:pt x="6175881" y="516388"/>
                  </a:lnTo>
                  <a:lnTo>
                    <a:pt x="6196466" y="561067"/>
                  </a:lnTo>
                  <a:lnTo>
                    <a:pt x="6214658" y="607060"/>
                  </a:lnTo>
                  <a:lnTo>
                    <a:pt x="6237200" y="671661"/>
                  </a:lnTo>
                  <a:lnTo>
                    <a:pt x="6254466" y="744267"/>
                  </a:lnTo>
                  <a:lnTo>
                    <a:pt x="6261340" y="783835"/>
                  </a:lnTo>
                  <a:lnTo>
                    <a:pt x="6267159" y="825720"/>
                  </a:lnTo>
                  <a:lnTo>
                    <a:pt x="6272010" y="870028"/>
                  </a:lnTo>
                  <a:lnTo>
                    <a:pt x="6275982" y="916864"/>
                  </a:lnTo>
                  <a:lnTo>
                    <a:pt x="6279162" y="966332"/>
                  </a:lnTo>
                  <a:lnTo>
                    <a:pt x="6281639" y="1018540"/>
                  </a:lnTo>
                  <a:lnTo>
                    <a:pt x="6283501" y="1073591"/>
                  </a:lnTo>
                  <a:lnTo>
                    <a:pt x="6284835" y="1131591"/>
                  </a:lnTo>
                  <a:lnTo>
                    <a:pt x="6285729" y="1192645"/>
                  </a:lnTo>
                  <a:lnTo>
                    <a:pt x="6286271" y="1256860"/>
                  </a:lnTo>
                  <a:lnTo>
                    <a:pt x="6286549" y="1324339"/>
                  </a:lnTo>
                  <a:lnTo>
                    <a:pt x="6286652" y="1395189"/>
                  </a:lnTo>
                  <a:lnTo>
                    <a:pt x="6286667" y="1469515"/>
                  </a:lnTo>
                  <a:lnTo>
                    <a:pt x="6286667" y="8067701"/>
                  </a:lnTo>
                  <a:lnTo>
                    <a:pt x="6286652" y="8142028"/>
                  </a:lnTo>
                  <a:lnTo>
                    <a:pt x="6286549" y="8212879"/>
                  </a:lnTo>
                  <a:lnTo>
                    <a:pt x="6286271" y="8280360"/>
                  </a:lnTo>
                  <a:lnTo>
                    <a:pt x="6285729" y="8344575"/>
                  </a:lnTo>
                  <a:lnTo>
                    <a:pt x="6284835" y="8405630"/>
                  </a:lnTo>
                  <a:lnTo>
                    <a:pt x="6283501" y="8463631"/>
                  </a:lnTo>
                  <a:lnTo>
                    <a:pt x="6281639" y="8518682"/>
                  </a:lnTo>
                  <a:lnTo>
                    <a:pt x="6279162" y="8570890"/>
                  </a:lnTo>
                  <a:lnTo>
                    <a:pt x="6275982" y="8620359"/>
                  </a:lnTo>
                  <a:lnTo>
                    <a:pt x="6272010" y="8667195"/>
                  </a:lnTo>
                  <a:lnTo>
                    <a:pt x="6267159" y="8711503"/>
                  </a:lnTo>
                  <a:lnTo>
                    <a:pt x="6261340" y="8753389"/>
                  </a:lnTo>
                  <a:lnTo>
                    <a:pt x="6254466" y="8792958"/>
                  </a:lnTo>
                  <a:lnTo>
                    <a:pt x="6246449" y="8830314"/>
                  </a:lnTo>
                  <a:lnTo>
                    <a:pt x="6226633" y="8898814"/>
                  </a:lnTo>
                  <a:lnTo>
                    <a:pt x="6196466" y="8976160"/>
                  </a:lnTo>
                  <a:lnTo>
                    <a:pt x="6175881" y="9020839"/>
                  </a:lnTo>
                  <a:lnTo>
                    <a:pt x="6152980" y="9064126"/>
                  </a:lnTo>
                  <a:lnTo>
                    <a:pt x="6127841" y="9105946"/>
                  </a:lnTo>
                  <a:lnTo>
                    <a:pt x="6100540" y="9146219"/>
                  </a:lnTo>
                  <a:lnTo>
                    <a:pt x="6071155" y="9184871"/>
                  </a:lnTo>
                  <a:lnTo>
                    <a:pt x="6039763" y="9221823"/>
                  </a:lnTo>
                  <a:lnTo>
                    <a:pt x="6006440" y="9256999"/>
                  </a:lnTo>
                  <a:lnTo>
                    <a:pt x="5971263" y="9290321"/>
                  </a:lnTo>
                  <a:lnTo>
                    <a:pt x="5934311" y="9321713"/>
                  </a:lnTo>
                  <a:lnTo>
                    <a:pt x="5895659" y="9351097"/>
                  </a:lnTo>
                  <a:lnTo>
                    <a:pt x="5855385" y="9378397"/>
                  </a:lnTo>
                  <a:lnTo>
                    <a:pt x="5813566" y="9403535"/>
                  </a:lnTo>
                  <a:lnTo>
                    <a:pt x="5770278" y="9426434"/>
                  </a:lnTo>
                  <a:lnTo>
                    <a:pt x="5725600" y="9447018"/>
                  </a:lnTo>
                  <a:lnTo>
                    <a:pt x="5679607" y="9465209"/>
                  </a:lnTo>
                  <a:lnTo>
                    <a:pt x="5615007" y="9487754"/>
                  </a:lnTo>
                  <a:lnTo>
                    <a:pt x="5542401" y="9505022"/>
                  </a:lnTo>
                  <a:lnTo>
                    <a:pt x="5502833" y="9511897"/>
                  </a:lnTo>
                  <a:lnTo>
                    <a:pt x="5460948" y="9517717"/>
                  </a:lnTo>
                  <a:lnTo>
                    <a:pt x="5416640" y="9522569"/>
                  </a:lnTo>
                  <a:lnTo>
                    <a:pt x="5369804" y="9526541"/>
                  </a:lnTo>
                  <a:lnTo>
                    <a:pt x="5320334" y="9529722"/>
                  </a:lnTo>
                  <a:lnTo>
                    <a:pt x="5268127" y="9532199"/>
                  </a:lnTo>
                  <a:lnTo>
                    <a:pt x="5213075" y="9534061"/>
                  </a:lnTo>
                  <a:lnTo>
                    <a:pt x="5155075" y="9535395"/>
                  </a:lnTo>
                  <a:lnTo>
                    <a:pt x="5094020" y="9536289"/>
                  </a:lnTo>
                  <a:lnTo>
                    <a:pt x="5029806" y="9536832"/>
                  </a:lnTo>
                  <a:lnTo>
                    <a:pt x="4962326" y="9537110"/>
                  </a:lnTo>
                  <a:lnTo>
                    <a:pt x="4891476" y="9537213"/>
                  </a:lnTo>
                  <a:lnTo>
                    <a:pt x="4817151" y="9537227"/>
                  </a:lnTo>
                  <a:lnTo>
                    <a:pt x="1469515" y="9537227"/>
                  </a:lnTo>
                  <a:lnTo>
                    <a:pt x="1395189" y="9537213"/>
                  </a:lnTo>
                  <a:lnTo>
                    <a:pt x="1324339" y="9537110"/>
                  </a:lnTo>
                  <a:lnTo>
                    <a:pt x="1256860" y="9536832"/>
                  </a:lnTo>
                  <a:lnTo>
                    <a:pt x="1192645" y="9536289"/>
                  </a:lnTo>
                  <a:lnTo>
                    <a:pt x="1131591" y="9535395"/>
                  </a:lnTo>
                  <a:lnTo>
                    <a:pt x="1073591" y="9534061"/>
                  </a:lnTo>
                  <a:lnTo>
                    <a:pt x="1018540" y="9532199"/>
                  </a:lnTo>
                  <a:lnTo>
                    <a:pt x="966332" y="9529722"/>
                  </a:lnTo>
                  <a:lnTo>
                    <a:pt x="916864" y="9526541"/>
                  </a:lnTo>
                  <a:lnTo>
                    <a:pt x="870028" y="9522569"/>
                  </a:lnTo>
                  <a:lnTo>
                    <a:pt x="825720" y="9517717"/>
                  </a:lnTo>
                  <a:lnTo>
                    <a:pt x="783835" y="9511897"/>
                  </a:lnTo>
                  <a:lnTo>
                    <a:pt x="744267" y="9505022"/>
                  </a:lnTo>
                  <a:lnTo>
                    <a:pt x="706910" y="9497004"/>
                  </a:lnTo>
                  <a:lnTo>
                    <a:pt x="638412" y="9477185"/>
                  </a:lnTo>
                  <a:lnTo>
                    <a:pt x="561067" y="9447018"/>
                  </a:lnTo>
                  <a:lnTo>
                    <a:pt x="516388" y="9426434"/>
                  </a:lnTo>
                  <a:lnTo>
                    <a:pt x="473101" y="9403535"/>
                  </a:lnTo>
                  <a:lnTo>
                    <a:pt x="431282" y="9378397"/>
                  </a:lnTo>
                  <a:lnTo>
                    <a:pt x="391008" y="9351097"/>
                  </a:lnTo>
                  <a:lnTo>
                    <a:pt x="352356" y="9321713"/>
                  </a:lnTo>
                  <a:lnTo>
                    <a:pt x="315404" y="9290321"/>
                  </a:lnTo>
                  <a:lnTo>
                    <a:pt x="280228" y="9256999"/>
                  </a:lnTo>
                  <a:lnTo>
                    <a:pt x="246905" y="9221823"/>
                  </a:lnTo>
                  <a:lnTo>
                    <a:pt x="215513" y="9184871"/>
                  </a:lnTo>
                  <a:lnTo>
                    <a:pt x="186128" y="9146219"/>
                  </a:lnTo>
                  <a:lnTo>
                    <a:pt x="158828" y="9105946"/>
                  </a:lnTo>
                  <a:lnTo>
                    <a:pt x="133689" y="9064126"/>
                  </a:lnTo>
                  <a:lnTo>
                    <a:pt x="110789" y="9020839"/>
                  </a:lnTo>
                  <a:lnTo>
                    <a:pt x="90204" y="8976160"/>
                  </a:lnTo>
                  <a:lnTo>
                    <a:pt x="72012" y="8930167"/>
                  </a:lnTo>
                  <a:lnTo>
                    <a:pt x="49469" y="8865565"/>
                  </a:lnTo>
                  <a:lnTo>
                    <a:pt x="32202" y="8792958"/>
                  </a:lnTo>
                  <a:lnTo>
                    <a:pt x="25328" y="8753389"/>
                  </a:lnTo>
                  <a:lnTo>
                    <a:pt x="19509" y="8711503"/>
                  </a:lnTo>
                  <a:lnTo>
                    <a:pt x="14657" y="8667195"/>
                  </a:lnTo>
                  <a:lnTo>
                    <a:pt x="10685" y="8620359"/>
                  </a:lnTo>
                  <a:lnTo>
                    <a:pt x="7504" y="8570890"/>
                  </a:lnTo>
                  <a:lnTo>
                    <a:pt x="5027" y="8518682"/>
                  </a:lnTo>
                  <a:lnTo>
                    <a:pt x="3166" y="8463631"/>
                  </a:lnTo>
                  <a:lnTo>
                    <a:pt x="1832" y="8405630"/>
                  </a:lnTo>
                  <a:lnTo>
                    <a:pt x="938" y="8344575"/>
                  </a:lnTo>
                  <a:lnTo>
                    <a:pt x="395" y="8280360"/>
                  </a:lnTo>
                  <a:lnTo>
                    <a:pt x="117" y="8212879"/>
                  </a:lnTo>
                  <a:lnTo>
                    <a:pt x="14" y="8142028"/>
                  </a:lnTo>
                  <a:lnTo>
                    <a:pt x="0" y="8067701"/>
                  </a:lnTo>
                  <a:lnTo>
                    <a:pt x="0" y="1469515"/>
                  </a:lnTo>
                  <a:lnTo>
                    <a:pt x="14" y="1395189"/>
                  </a:lnTo>
                  <a:lnTo>
                    <a:pt x="117" y="1324339"/>
                  </a:lnTo>
                  <a:lnTo>
                    <a:pt x="395" y="1256860"/>
                  </a:lnTo>
                  <a:lnTo>
                    <a:pt x="938" y="1192645"/>
                  </a:lnTo>
                  <a:lnTo>
                    <a:pt x="1832" y="1131591"/>
                  </a:lnTo>
                  <a:lnTo>
                    <a:pt x="3166" y="1073591"/>
                  </a:lnTo>
                  <a:lnTo>
                    <a:pt x="5027" y="1018540"/>
                  </a:lnTo>
                  <a:lnTo>
                    <a:pt x="7504" y="966332"/>
                  </a:lnTo>
                  <a:lnTo>
                    <a:pt x="10685" y="916864"/>
                  </a:lnTo>
                  <a:lnTo>
                    <a:pt x="14657" y="870028"/>
                  </a:lnTo>
                  <a:lnTo>
                    <a:pt x="19509" y="825720"/>
                  </a:lnTo>
                  <a:lnTo>
                    <a:pt x="25328" y="783835"/>
                  </a:lnTo>
                  <a:lnTo>
                    <a:pt x="32202" y="744267"/>
                  </a:lnTo>
                  <a:lnTo>
                    <a:pt x="40220" y="706910"/>
                  </a:lnTo>
                  <a:lnTo>
                    <a:pt x="60037" y="638412"/>
                  </a:lnTo>
                  <a:lnTo>
                    <a:pt x="90204" y="561067"/>
                  </a:lnTo>
                  <a:lnTo>
                    <a:pt x="110789" y="516388"/>
                  </a:lnTo>
                  <a:lnTo>
                    <a:pt x="133689" y="473101"/>
                  </a:lnTo>
                  <a:lnTo>
                    <a:pt x="158828" y="431282"/>
                  </a:lnTo>
                  <a:lnTo>
                    <a:pt x="186128" y="391008"/>
                  </a:lnTo>
                  <a:lnTo>
                    <a:pt x="215513" y="352356"/>
                  </a:lnTo>
                  <a:lnTo>
                    <a:pt x="246905" y="315404"/>
                  </a:lnTo>
                  <a:lnTo>
                    <a:pt x="280228" y="280228"/>
                  </a:lnTo>
                  <a:lnTo>
                    <a:pt x="315404" y="246905"/>
                  </a:lnTo>
                  <a:lnTo>
                    <a:pt x="352356" y="215513"/>
                  </a:lnTo>
                  <a:lnTo>
                    <a:pt x="391008" y="186128"/>
                  </a:lnTo>
                  <a:lnTo>
                    <a:pt x="431282" y="158828"/>
                  </a:lnTo>
                  <a:lnTo>
                    <a:pt x="473101" y="133689"/>
                  </a:lnTo>
                  <a:lnTo>
                    <a:pt x="516388" y="110789"/>
                  </a:lnTo>
                  <a:lnTo>
                    <a:pt x="561067" y="90204"/>
                  </a:lnTo>
                  <a:lnTo>
                    <a:pt x="607060" y="72012"/>
                  </a:lnTo>
                  <a:lnTo>
                    <a:pt x="671661" y="49469"/>
                  </a:lnTo>
                  <a:lnTo>
                    <a:pt x="744267" y="32202"/>
                  </a:lnTo>
                  <a:lnTo>
                    <a:pt x="783835" y="25328"/>
                  </a:lnTo>
                  <a:lnTo>
                    <a:pt x="825720" y="19509"/>
                  </a:lnTo>
                  <a:lnTo>
                    <a:pt x="870028" y="14657"/>
                  </a:lnTo>
                  <a:lnTo>
                    <a:pt x="916864" y="10685"/>
                  </a:lnTo>
                  <a:lnTo>
                    <a:pt x="966332" y="7504"/>
                  </a:lnTo>
                  <a:lnTo>
                    <a:pt x="1018540" y="5027"/>
                  </a:lnTo>
                  <a:lnTo>
                    <a:pt x="1073591" y="3166"/>
                  </a:lnTo>
                  <a:lnTo>
                    <a:pt x="1131591" y="1832"/>
                  </a:lnTo>
                  <a:lnTo>
                    <a:pt x="1192645" y="938"/>
                  </a:lnTo>
                  <a:lnTo>
                    <a:pt x="1256860" y="395"/>
                  </a:lnTo>
                  <a:lnTo>
                    <a:pt x="1324339" y="117"/>
                  </a:lnTo>
                  <a:lnTo>
                    <a:pt x="1395189" y="14"/>
                  </a:lnTo>
                  <a:lnTo>
                    <a:pt x="1469515" y="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608337" y="5290781"/>
              <a:ext cx="316230" cy="0"/>
            </a:xfrm>
            <a:custGeom>
              <a:avLst/>
              <a:gdLst/>
              <a:ahLst/>
              <a:cxnLst/>
              <a:rect l="l" t="t" r="r" b="b"/>
              <a:pathLst>
                <a:path w="316229">
                  <a:moveTo>
                    <a:pt x="0" y="0"/>
                  </a:moveTo>
                  <a:lnTo>
                    <a:pt x="305665" y="0"/>
                  </a:lnTo>
                  <a:lnTo>
                    <a:pt x="31613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913982" y="524052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87664" y="885669"/>
              <a:ext cx="8011159" cy="9537700"/>
            </a:xfrm>
            <a:custGeom>
              <a:avLst/>
              <a:gdLst/>
              <a:ahLst/>
              <a:cxnLst/>
              <a:rect l="l" t="t" r="r" b="b"/>
              <a:pathLst>
                <a:path w="8011159" h="9537700">
                  <a:moveTo>
                    <a:pt x="1469515" y="0"/>
                  </a:moveTo>
                  <a:lnTo>
                    <a:pt x="6541256" y="0"/>
                  </a:lnTo>
                  <a:lnTo>
                    <a:pt x="6615581" y="14"/>
                  </a:lnTo>
                  <a:lnTo>
                    <a:pt x="6686431" y="117"/>
                  </a:lnTo>
                  <a:lnTo>
                    <a:pt x="6753910" y="395"/>
                  </a:lnTo>
                  <a:lnTo>
                    <a:pt x="6818125" y="938"/>
                  </a:lnTo>
                  <a:lnTo>
                    <a:pt x="6879180" y="1832"/>
                  </a:lnTo>
                  <a:lnTo>
                    <a:pt x="6937180" y="3166"/>
                  </a:lnTo>
                  <a:lnTo>
                    <a:pt x="6992231" y="5027"/>
                  </a:lnTo>
                  <a:lnTo>
                    <a:pt x="7044439" y="7504"/>
                  </a:lnTo>
                  <a:lnTo>
                    <a:pt x="7093908" y="10685"/>
                  </a:lnTo>
                  <a:lnTo>
                    <a:pt x="7140744" y="14657"/>
                  </a:lnTo>
                  <a:lnTo>
                    <a:pt x="7185052" y="19509"/>
                  </a:lnTo>
                  <a:lnTo>
                    <a:pt x="7226938" y="25328"/>
                  </a:lnTo>
                  <a:lnTo>
                    <a:pt x="7266506" y="32202"/>
                  </a:lnTo>
                  <a:lnTo>
                    <a:pt x="7303862" y="40220"/>
                  </a:lnTo>
                  <a:lnTo>
                    <a:pt x="7372359" y="60037"/>
                  </a:lnTo>
                  <a:lnTo>
                    <a:pt x="7449704" y="90204"/>
                  </a:lnTo>
                  <a:lnTo>
                    <a:pt x="7494383" y="110789"/>
                  </a:lnTo>
                  <a:lnTo>
                    <a:pt x="7537670" y="133689"/>
                  </a:lnTo>
                  <a:lnTo>
                    <a:pt x="7579490" y="158828"/>
                  </a:lnTo>
                  <a:lnTo>
                    <a:pt x="7619764" y="186128"/>
                  </a:lnTo>
                  <a:lnTo>
                    <a:pt x="7658415" y="215513"/>
                  </a:lnTo>
                  <a:lnTo>
                    <a:pt x="7695368" y="246905"/>
                  </a:lnTo>
                  <a:lnTo>
                    <a:pt x="7730544" y="280228"/>
                  </a:lnTo>
                  <a:lnTo>
                    <a:pt x="7763867" y="315404"/>
                  </a:lnTo>
                  <a:lnTo>
                    <a:pt x="7795260" y="352356"/>
                  </a:lnTo>
                  <a:lnTo>
                    <a:pt x="7824645" y="391008"/>
                  </a:lnTo>
                  <a:lnTo>
                    <a:pt x="7851945" y="431282"/>
                  </a:lnTo>
                  <a:lnTo>
                    <a:pt x="7877084" y="473101"/>
                  </a:lnTo>
                  <a:lnTo>
                    <a:pt x="7899985" y="516388"/>
                  </a:lnTo>
                  <a:lnTo>
                    <a:pt x="7920570" y="561067"/>
                  </a:lnTo>
                  <a:lnTo>
                    <a:pt x="7938763" y="607060"/>
                  </a:lnTo>
                  <a:lnTo>
                    <a:pt x="7961305" y="671661"/>
                  </a:lnTo>
                  <a:lnTo>
                    <a:pt x="7978571" y="744267"/>
                  </a:lnTo>
                  <a:lnTo>
                    <a:pt x="7985445" y="783835"/>
                  </a:lnTo>
                  <a:lnTo>
                    <a:pt x="7991263" y="825720"/>
                  </a:lnTo>
                  <a:lnTo>
                    <a:pt x="7996115" y="870028"/>
                  </a:lnTo>
                  <a:lnTo>
                    <a:pt x="8000087" y="916864"/>
                  </a:lnTo>
                  <a:lnTo>
                    <a:pt x="8003267" y="966332"/>
                  </a:lnTo>
                  <a:lnTo>
                    <a:pt x="8005744" y="1018540"/>
                  </a:lnTo>
                  <a:lnTo>
                    <a:pt x="8007605" y="1073591"/>
                  </a:lnTo>
                  <a:lnTo>
                    <a:pt x="8008939" y="1131591"/>
                  </a:lnTo>
                  <a:lnTo>
                    <a:pt x="8009833" y="1192645"/>
                  </a:lnTo>
                  <a:lnTo>
                    <a:pt x="8010376" y="1256860"/>
                  </a:lnTo>
                  <a:lnTo>
                    <a:pt x="8010654" y="1324339"/>
                  </a:lnTo>
                  <a:lnTo>
                    <a:pt x="8010757" y="1395189"/>
                  </a:lnTo>
                  <a:lnTo>
                    <a:pt x="8010771" y="1469515"/>
                  </a:lnTo>
                  <a:lnTo>
                    <a:pt x="8010771" y="8067701"/>
                  </a:lnTo>
                  <a:lnTo>
                    <a:pt x="8010757" y="8142028"/>
                  </a:lnTo>
                  <a:lnTo>
                    <a:pt x="8010654" y="8212879"/>
                  </a:lnTo>
                  <a:lnTo>
                    <a:pt x="8010376" y="8280360"/>
                  </a:lnTo>
                  <a:lnTo>
                    <a:pt x="8009833" y="8344575"/>
                  </a:lnTo>
                  <a:lnTo>
                    <a:pt x="8008939" y="8405630"/>
                  </a:lnTo>
                  <a:lnTo>
                    <a:pt x="8007605" y="8463631"/>
                  </a:lnTo>
                  <a:lnTo>
                    <a:pt x="8005744" y="8518682"/>
                  </a:lnTo>
                  <a:lnTo>
                    <a:pt x="8003267" y="8570890"/>
                  </a:lnTo>
                  <a:lnTo>
                    <a:pt x="8000087" y="8620359"/>
                  </a:lnTo>
                  <a:lnTo>
                    <a:pt x="7996115" y="8667195"/>
                  </a:lnTo>
                  <a:lnTo>
                    <a:pt x="7991263" y="8711503"/>
                  </a:lnTo>
                  <a:lnTo>
                    <a:pt x="7985445" y="8753389"/>
                  </a:lnTo>
                  <a:lnTo>
                    <a:pt x="7978571" y="8792958"/>
                  </a:lnTo>
                  <a:lnTo>
                    <a:pt x="7970553" y="8830314"/>
                  </a:lnTo>
                  <a:lnTo>
                    <a:pt x="7950738" y="8898814"/>
                  </a:lnTo>
                  <a:lnTo>
                    <a:pt x="7920570" y="8976160"/>
                  </a:lnTo>
                  <a:lnTo>
                    <a:pt x="7899985" y="9020839"/>
                  </a:lnTo>
                  <a:lnTo>
                    <a:pt x="7877084" y="9064126"/>
                  </a:lnTo>
                  <a:lnTo>
                    <a:pt x="7851945" y="9105946"/>
                  </a:lnTo>
                  <a:lnTo>
                    <a:pt x="7824645" y="9146219"/>
                  </a:lnTo>
                  <a:lnTo>
                    <a:pt x="7795260" y="9184871"/>
                  </a:lnTo>
                  <a:lnTo>
                    <a:pt x="7763867" y="9221823"/>
                  </a:lnTo>
                  <a:lnTo>
                    <a:pt x="7730544" y="9256999"/>
                  </a:lnTo>
                  <a:lnTo>
                    <a:pt x="7695368" y="9290321"/>
                  </a:lnTo>
                  <a:lnTo>
                    <a:pt x="7658415" y="9321713"/>
                  </a:lnTo>
                  <a:lnTo>
                    <a:pt x="7619764" y="9351097"/>
                  </a:lnTo>
                  <a:lnTo>
                    <a:pt x="7579490" y="9378397"/>
                  </a:lnTo>
                  <a:lnTo>
                    <a:pt x="7537670" y="9403535"/>
                  </a:lnTo>
                  <a:lnTo>
                    <a:pt x="7494383" y="9426434"/>
                  </a:lnTo>
                  <a:lnTo>
                    <a:pt x="7449704" y="9447018"/>
                  </a:lnTo>
                  <a:lnTo>
                    <a:pt x="7403711" y="9465209"/>
                  </a:lnTo>
                  <a:lnTo>
                    <a:pt x="7339111" y="9487754"/>
                  </a:lnTo>
                  <a:lnTo>
                    <a:pt x="7266506" y="9505022"/>
                  </a:lnTo>
                  <a:lnTo>
                    <a:pt x="7226938" y="9511897"/>
                  </a:lnTo>
                  <a:lnTo>
                    <a:pt x="7185052" y="9517717"/>
                  </a:lnTo>
                  <a:lnTo>
                    <a:pt x="7140744" y="9522569"/>
                  </a:lnTo>
                  <a:lnTo>
                    <a:pt x="7093908" y="9526541"/>
                  </a:lnTo>
                  <a:lnTo>
                    <a:pt x="7044439" y="9529722"/>
                  </a:lnTo>
                  <a:lnTo>
                    <a:pt x="6992231" y="9532199"/>
                  </a:lnTo>
                  <a:lnTo>
                    <a:pt x="6937180" y="9534061"/>
                  </a:lnTo>
                  <a:lnTo>
                    <a:pt x="6879180" y="9535395"/>
                  </a:lnTo>
                  <a:lnTo>
                    <a:pt x="6818125" y="9536289"/>
                  </a:lnTo>
                  <a:lnTo>
                    <a:pt x="6753910" y="9536832"/>
                  </a:lnTo>
                  <a:lnTo>
                    <a:pt x="6686431" y="9537110"/>
                  </a:lnTo>
                  <a:lnTo>
                    <a:pt x="6615581" y="9537213"/>
                  </a:lnTo>
                  <a:lnTo>
                    <a:pt x="6541256" y="9537227"/>
                  </a:lnTo>
                  <a:lnTo>
                    <a:pt x="1469515" y="9537227"/>
                  </a:lnTo>
                  <a:lnTo>
                    <a:pt x="1395189" y="9537213"/>
                  </a:lnTo>
                  <a:lnTo>
                    <a:pt x="1324339" y="9537110"/>
                  </a:lnTo>
                  <a:lnTo>
                    <a:pt x="1256860" y="9536832"/>
                  </a:lnTo>
                  <a:lnTo>
                    <a:pt x="1192645" y="9536289"/>
                  </a:lnTo>
                  <a:lnTo>
                    <a:pt x="1131591" y="9535395"/>
                  </a:lnTo>
                  <a:lnTo>
                    <a:pt x="1073591" y="9534061"/>
                  </a:lnTo>
                  <a:lnTo>
                    <a:pt x="1018540" y="9532199"/>
                  </a:lnTo>
                  <a:lnTo>
                    <a:pt x="966332" y="9529722"/>
                  </a:lnTo>
                  <a:lnTo>
                    <a:pt x="916864" y="9526541"/>
                  </a:lnTo>
                  <a:lnTo>
                    <a:pt x="870028" y="9522569"/>
                  </a:lnTo>
                  <a:lnTo>
                    <a:pt x="825720" y="9517717"/>
                  </a:lnTo>
                  <a:lnTo>
                    <a:pt x="783835" y="9511897"/>
                  </a:lnTo>
                  <a:lnTo>
                    <a:pt x="744267" y="9505022"/>
                  </a:lnTo>
                  <a:lnTo>
                    <a:pt x="706910" y="9497004"/>
                  </a:lnTo>
                  <a:lnTo>
                    <a:pt x="638412" y="9477185"/>
                  </a:lnTo>
                  <a:lnTo>
                    <a:pt x="561067" y="9447018"/>
                  </a:lnTo>
                  <a:lnTo>
                    <a:pt x="516388" y="9426434"/>
                  </a:lnTo>
                  <a:lnTo>
                    <a:pt x="473101" y="9403535"/>
                  </a:lnTo>
                  <a:lnTo>
                    <a:pt x="431282" y="9378397"/>
                  </a:lnTo>
                  <a:lnTo>
                    <a:pt x="391008" y="9351097"/>
                  </a:lnTo>
                  <a:lnTo>
                    <a:pt x="352356" y="9321713"/>
                  </a:lnTo>
                  <a:lnTo>
                    <a:pt x="315404" y="9290321"/>
                  </a:lnTo>
                  <a:lnTo>
                    <a:pt x="280228" y="9256999"/>
                  </a:lnTo>
                  <a:lnTo>
                    <a:pt x="246905" y="9221823"/>
                  </a:lnTo>
                  <a:lnTo>
                    <a:pt x="215513" y="9184871"/>
                  </a:lnTo>
                  <a:lnTo>
                    <a:pt x="186128" y="9146219"/>
                  </a:lnTo>
                  <a:lnTo>
                    <a:pt x="158828" y="9105946"/>
                  </a:lnTo>
                  <a:lnTo>
                    <a:pt x="133689" y="9064126"/>
                  </a:lnTo>
                  <a:lnTo>
                    <a:pt x="110789" y="9020839"/>
                  </a:lnTo>
                  <a:lnTo>
                    <a:pt x="90204" y="8976160"/>
                  </a:lnTo>
                  <a:lnTo>
                    <a:pt x="72012" y="8930167"/>
                  </a:lnTo>
                  <a:lnTo>
                    <a:pt x="49469" y="8865565"/>
                  </a:lnTo>
                  <a:lnTo>
                    <a:pt x="32202" y="8792958"/>
                  </a:lnTo>
                  <a:lnTo>
                    <a:pt x="25328" y="8753389"/>
                  </a:lnTo>
                  <a:lnTo>
                    <a:pt x="19509" y="8711503"/>
                  </a:lnTo>
                  <a:lnTo>
                    <a:pt x="14657" y="8667195"/>
                  </a:lnTo>
                  <a:lnTo>
                    <a:pt x="10685" y="8620359"/>
                  </a:lnTo>
                  <a:lnTo>
                    <a:pt x="7504" y="8570890"/>
                  </a:lnTo>
                  <a:lnTo>
                    <a:pt x="5027" y="8518682"/>
                  </a:lnTo>
                  <a:lnTo>
                    <a:pt x="3166" y="8463631"/>
                  </a:lnTo>
                  <a:lnTo>
                    <a:pt x="1832" y="8405630"/>
                  </a:lnTo>
                  <a:lnTo>
                    <a:pt x="938" y="8344575"/>
                  </a:lnTo>
                  <a:lnTo>
                    <a:pt x="395" y="8280360"/>
                  </a:lnTo>
                  <a:lnTo>
                    <a:pt x="117" y="8212879"/>
                  </a:lnTo>
                  <a:lnTo>
                    <a:pt x="14" y="8142028"/>
                  </a:lnTo>
                  <a:lnTo>
                    <a:pt x="0" y="8067701"/>
                  </a:lnTo>
                  <a:lnTo>
                    <a:pt x="0" y="1469515"/>
                  </a:lnTo>
                  <a:lnTo>
                    <a:pt x="14" y="1395189"/>
                  </a:lnTo>
                  <a:lnTo>
                    <a:pt x="117" y="1324339"/>
                  </a:lnTo>
                  <a:lnTo>
                    <a:pt x="395" y="1256860"/>
                  </a:lnTo>
                  <a:lnTo>
                    <a:pt x="938" y="1192645"/>
                  </a:lnTo>
                  <a:lnTo>
                    <a:pt x="1832" y="1131591"/>
                  </a:lnTo>
                  <a:lnTo>
                    <a:pt x="3166" y="1073591"/>
                  </a:lnTo>
                  <a:lnTo>
                    <a:pt x="5027" y="1018540"/>
                  </a:lnTo>
                  <a:lnTo>
                    <a:pt x="7504" y="966332"/>
                  </a:lnTo>
                  <a:lnTo>
                    <a:pt x="10685" y="916864"/>
                  </a:lnTo>
                  <a:lnTo>
                    <a:pt x="14657" y="870028"/>
                  </a:lnTo>
                  <a:lnTo>
                    <a:pt x="19509" y="825720"/>
                  </a:lnTo>
                  <a:lnTo>
                    <a:pt x="25328" y="783835"/>
                  </a:lnTo>
                  <a:lnTo>
                    <a:pt x="32202" y="744267"/>
                  </a:lnTo>
                  <a:lnTo>
                    <a:pt x="40220" y="706910"/>
                  </a:lnTo>
                  <a:lnTo>
                    <a:pt x="60037" y="638412"/>
                  </a:lnTo>
                  <a:lnTo>
                    <a:pt x="90204" y="561067"/>
                  </a:lnTo>
                  <a:lnTo>
                    <a:pt x="110789" y="516388"/>
                  </a:lnTo>
                  <a:lnTo>
                    <a:pt x="133689" y="473101"/>
                  </a:lnTo>
                  <a:lnTo>
                    <a:pt x="158828" y="431282"/>
                  </a:lnTo>
                  <a:lnTo>
                    <a:pt x="186128" y="391008"/>
                  </a:lnTo>
                  <a:lnTo>
                    <a:pt x="215513" y="352356"/>
                  </a:lnTo>
                  <a:lnTo>
                    <a:pt x="246905" y="315404"/>
                  </a:lnTo>
                  <a:lnTo>
                    <a:pt x="280228" y="280228"/>
                  </a:lnTo>
                  <a:lnTo>
                    <a:pt x="315404" y="246905"/>
                  </a:lnTo>
                  <a:lnTo>
                    <a:pt x="352356" y="215513"/>
                  </a:lnTo>
                  <a:lnTo>
                    <a:pt x="391008" y="186128"/>
                  </a:lnTo>
                  <a:lnTo>
                    <a:pt x="431282" y="158828"/>
                  </a:lnTo>
                  <a:lnTo>
                    <a:pt x="473101" y="133689"/>
                  </a:lnTo>
                  <a:lnTo>
                    <a:pt x="516388" y="110789"/>
                  </a:lnTo>
                  <a:lnTo>
                    <a:pt x="561067" y="90204"/>
                  </a:lnTo>
                  <a:lnTo>
                    <a:pt x="607060" y="72012"/>
                  </a:lnTo>
                  <a:lnTo>
                    <a:pt x="671661" y="49469"/>
                  </a:lnTo>
                  <a:lnTo>
                    <a:pt x="744267" y="32202"/>
                  </a:lnTo>
                  <a:lnTo>
                    <a:pt x="783835" y="25328"/>
                  </a:lnTo>
                  <a:lnTo>
                    <a:pt x="825720" y="19509"/>
                  </a:lnTo>
                  <a:lnTo>
                    <a:pt x="870028" y="14657"/>
                  </a:lnTo>
                  <a:lnTo>
                    <a:pt x="916864" y="10685"/>
                  </a:lnTo>
                  <a:lnTo>
                    <a:pt x="966332" y="7504"/>
                  </a:lnTo>
                  <a:lnTo>
                    <a:pt x="1018540" y="5027"/>
                  </a:lnTo>
                  <a:lnTo>
                    <a:pt x="1073591" y="3166"/>
                  </a:lnTo>
                  <a:lnTo>
                    <a:pt x="1131591" y="1832"/>
                  </a:lnTo>
                  <a:lnTo>
                    <a:pt x="1192645" y="938"/>
                  </a:lnTo>
                  <a:lnTo>
                    <a:pt x="1256860" y="395"/>
                  </a:lnTo>
                  <a:lnTo>
                    <a:pt x="1324339" y="117"/>
                  </a:lnTo>
                  <a:lnTo>
                    <a:pt x="1395189" y="14"/>
                  </a:lnTo>
                  <a:lnTo>
                    <a:pt x="1469515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122795" y="381842"/>
            <a:ext cx="42951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50" dirty="0">
                <a:solidFill>
                  <a:srgbClr val="16E7CF"/>
                </a:solidFill>
                <a:latin typeface="Verdana"/>
                <a:cs typeface="Verdana"/>
              </a:rPr>
              <a:t>Part</a:t>
            </a:r>
            <a:r>
              <a:rPr sz="2450" b="1" spc="-434" dirty="0">
                <a:solidFill>
                  <a:srgbClr val="16E7CF"/>
                </a:solidFill>
                <a:latin typeface="Verdana"/>
                <a:cs typeface="Verdana"/>
              </a:rPr>
              <a:t> </a:t>
            </a:r>
            <a:r>
              <a:rPr sz="2450" b="1" spc="-509" dirty="0">
                <a:solidFill>
                  <a:srgbClr val="16E7CF"/>
                </a:solidFill>
                <a:latin typeface="Verdana"/>
                <a:cs typeface="Verdana"/>
              </a:rPr>
              <a:t>1:</a:t>
            </a:r>
            <a:r>
              <a:rPr sz="2450" b="1" spc="-434" dirty="0">
                <a:solidFill>
                  <a:srgbClr val="16E7CF"/>
                </a:solidFill>
                <a:latin typeface="Verdana"/>
                <a:cs typeface="Verdana"/>
              </a:rPr>
              <a:t> </a:t>
            </a:r>
            <a:r>
              <a:rPr sz="2450" b="1" spc="-300" dirty="0">
                <a:solidFill>
                  <a:srgbClr val="FFFFFF"/>
                </a:solidFill>
                <a:latin typeface="Verdana"/>
                <a:cs typeface="Verdana"/>
              </a:rPr>
              <a:t>Turn</a:t>
            </a:r>
            <a:r>
              <a:rPr sz="2450" b="1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b="1" spc="-220" dirty="0">
                <a:solidFill>
                  <a:srgbClr val="FFFFFF"/>
                </a:solidFill>
                <a:latin typeface="Verdana"/>
                <a:cs typeface="Verdana"/>
              </a:rPr>
              <a:t>data</a:t>
            </a:r>
            <a:r>
              <a:rPr sz="2450" b="1" spc="-43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b="1" spc="-220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2450" b="1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b="1" spc="-285" dirty="0">
                <a:solidFill>
                  <a:srgbClr val="FFFFFF"/>
                </a:solidFill>
                <a:latin typeface="Verdana"/>
                <a:cs typeface="Verdana"/>
              </a:rPr>
              <a:t>numbers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93909" y="381842"/>
            <a:ext cx="679830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50" dirty="0">
                <a:solidFill>
                  <a:srgbClr val="61D836"/>
                </a:solidFill>
                <a:latin typeface="Verdana"/>
                <a:cs typeface="Verdana"/>
              </a:rPr>
              <a:t>Part</a:t>
            </a:r>
            <a:r>
              <a:rPr sz="2450" b="1" spc="-430" dirty="0">
                <a:solidFill>
                  <a:srgbClr val="61D836"/>
                </a:solidFill>
                <a:latin typeface="Verdana"/>
                <a:cs typeface="Verdana"/>
              </a:rPr>
              <a:t> </a:t>
            </a:r>
            <a:r>
              <a:rPr sz="2450" b="1" spc="-350" dirty="0">
                <a:solidFill>
                  <a:srgbClr val="61D836"/>
                </a:solidFill>
                <a:latin typeface="Verdana"/>
                <a:cs typeface="Verdana"/>
              </a:rPr>
              <a:t>2:</a:t>
            </a:r>
            <a:r>
              <a:rPr sz="2450" b="1" spc="-425" dirty="0">
                <a:solidFill>
                  <a:srgbClr val="61D836"/>
                </a:solidFill>
                <a:latin typeface="Verdana"/>
                <a:cs typeface="Verdana"/>
              </a:rPr>
              <a:t> </a:t>
            </a:r>
            <a:r>
              <a:rPr sz="2450" b="1" spc="-275" dirty="0">
                <a:solidFill>
                  <a:srgbClr val="FFFFFF"/>
                </a:solidFill>
                <a:latin typeface="Verdana"/>
                <a:cs typeface="Verdana"/>
              </a:rPr>
              <a:t>Build</a:t>
            </a:r>
            <a:r>
              <a:rPr sz="2450" b="1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b="1" spc="-235" dirty="0">
                <a:solidFill>
                  <a:srgbClr val="FFFFFF"/>
                </a:solidFill>
                <a:latin typeface="Verdana"/>
                <a:cs typeface="Verdana"/>
              </a:rPr>
              <a:t>model</a:t>
            </a:r>
            <a:r>
              <a:rPr sz="2450" b="1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b="1" spc="-12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b="1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b="1" spc="-270" dirty="0">
                <a:solidFill>
                  <a:srgbClr val="FFFFFF"/>
                </a:solidFill>
                <a:latin typeface="Verdana"/>
                <a:cs typeface="Verdana"/>
              </a:rPr>
              <a:t>learn</a:t>
            </a:r>
            <a:r>
              <a:rPr sz="2450" b="1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b="1" spc="-225" dirty="0">
                <a:solidFill>
                  <a:srgbClr val="FFFFFF"/>
                </a:solidFill>
                <a:latin typeface="Verdana"/>
                <a:cs typeface="Verdana"/>
              </a:rPr>
              <a:t>patterns</a:t>
            </a:r>
            <a:r>
              <a:rPr sz="2450" b="1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b="1" spc="-27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b="1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b="1" spc="-285" dirty="0">
                <a:solidFill>
                  <a:srgbClr val="FFFFFF"/>
                </a:solidFill>
                <a:latin typeface="Verdana"/>
                <a:cs typeface="Verdana"/>
              </a:rPr>
              <a:t>numbers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055" y="318096"/>
            <a:ext cx="820991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60" dirty="0"/>
              <a:t>Three</a:t>
            </a:r>
            <a:r>
              <a:rPr spc="-1745" dirty="0"/>
              <a:t> </a:t>
            </a:r>
            <a:r>
              <a:rPr spc="-350" dirty="0"/>
              <a:t>datasets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51385" y="1627202"/>
            <a:ext cx="5082540" cy="9632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212725">
              <a:lnSpc>
                <a:spcPts val="3270"/>
              </a:lnSpc>
              <a:spcBef>
                <a:spcPts val="105"/>
              </a:spcBef>
            </a:pPr>
            <a:r>
              <a:rPr sz="4275" b="1" spc="-157" baseline="-5847" dirty="0">
                <a:solidFill>
                  <a:srgbClr val="FFFFFF"/>
                </a:solidFill>
                <a:latin typeface="Arial"/>
                <a:cs typeface="Arial"/>
              </a:rPr>
              <a:t>(possibly </a:t>
            </a:r>
            <a:r>
              <a:rPr sz="4275" b="1" spc="-322" baseline="-2923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4275" b="1" spc="-247" baseline="-1949" dirty="0">
                <a:solidFill>
                  <a:srgbClr val="FFFFFF"/>
                </a:solidFill>
                <a:latin typeface="Arial"/>
                <a:cs typeface="Arial"/>
              </a:rPr>
              <a:t>most </a:t>
            </a:r>
            <a:r>
              <a:rPr sz="2850" b="1" spc="-50" dirty="0">
                <a:solidFill>
                  <a:srgbClr val="FFFFFF"/>
                </a:solidFill>
                <a:latin typeface="Arial"/>
                <a:cs typeface="Arial"/>
              </a:rPr>
              <a:t>important  </a:t>
            </a:r>
            <a:r>
              <a:rPr sz="4275" b="1" spc="-390" baseline="-6822" dirty="0">
                <a:solidFill>
                  <a:srgbClr val="FFFFFF"/>
                </a:solidFill>
                <a:latin typeface="Arial"/>
                <a:cs typeface="Arial"/>
              </a:rPr>
              <a:t>concept </a:t>
            </a:r>
            <a:r>
              <a:rPr sz="4275" b="1" spc="254" baseline="-3898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4275" b="1" spc="-157" baseline="-2923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4275" b="1" spc="-450" baseline="-29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5" dirty="0">
                <a:solidFill>
                  <a:srgbClr val="FFFFFF"/>
                </a:solidFill>
                <a:latin typeface="Arial"/>
                <a:cs typeface="Arial"/>
              </a:rPr>
              <a:t>learning…)</a:t>
            </a:r>
            <a:endParaRPr sz="28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729080" y="3372159"/>
            <a:ext cx="3326181" cy="33261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048838" y="3370379"/>
            <a:ext cx="6290945" cy="3329940"/>
            <a:chOff x="2048838" y="3370379"/>
            <a:chExt cx="6290945" cy="3329940"/>
          </a:xfrm>
        </p:grpSpPr>
        <p:sp>
          <p:nvSpPr>
            <p:cNvPr id="6" name="object 6"/>
            <p:cNvSpPr/>
            <p:nvPr/>
          </p:nvSpPr>
          <p:spPr>
            <a:xfrm>
              <a:off x="2048838" y="3370379"/>
              <a:ext cx="3329741" cy="33297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009721" y="3370379"/>
              <a:ext cx="3329741" cy="332974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3370411" y="6753376"/>
            <a:ext cx="3406775" cy="111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 marR="5080" indent="-405765">
              <a:lnSpc>
                <a:spcPct val="108300"/>
              </a:lnSpc>
              <a:spcBef>
                <a:spcPts val="100"/>
              </a:spcBef>
            </a:pPr>
            <a:r>
              <a:rPr sz="3300" b="1" spc="-250" dirty="0">
                <a:solidFill>
                  <a:srgbClr val="FFFFFF"/>
                </a:solidFill>
                <a:latin typeface="Verdana"/>
                <a:cs typeface="Verdana"/>
              </a:rPr>
              <a:t>Course</a:t>
            </a:r>
            <a:r>
              <a:rPr sz="3300" b="1" spc="-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20" dirty="0">
                <a:solidFill>
                  <a:srgbClr val="FFFFFF"/>
                </a:solidFill>
                <a:latin typeface="Verdana"/>
                <a:cs typeface="Verdana"/>
              </a:rPr>
              <a:t>materials  </a:t>
            </a:r>
            <a:r>
              <a:rPr sz="3300" b="1" spc="-34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3300" b="1" spc="-340" dirty="0">
                <a:solidFill>
                  <a:srgbClr val="00A2FF"/>
                </a:solidFill>
                <a:latin typeface="Verdana"/>
                <a:cs typeface="Verdana"/>
              </a:rPr>
              <a:t>training</a:t>
            </a:r>
            <a:r>
              <a:rPr sz="3300" b="1" spc="-450" dirty="0">
                <a:solidFill>
                  <a:srgbClr val="00A2FF"/>
                </a:solidFill>
                <a:latin typeface="Verdana"/>
                <a:cs typeface="Verdana"/>
              </a:rPr>
              <a:t> </a:t>
            </a:r>
            <a:r>
              <a:rPr sz="3300" b="1" spc="-325" dirty="0">
                <a:solidFill>
                  <a:srgbClr val="00A2FF"/>
                </a:solidFill>
                <a:latin typeface="Verdana"/>
                <a:cs typeface="Verdana"/>
              </a:rPr>
              <a:t>set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89821" y="3370379"/>
            <a:ext cx="3329741" cy="33297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62881" y="6753376"/>
            <a:ext cx="3006725" cy="111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2390">
              <a:lnSpc>
                <a:spcPct val="108300"/>
              </a:lnSpc>
              <a:spcBef>
                <a:spcPts val="100"/>
              </a:spcBef>
            </a:pPr>
            <a:r>
              <a:rPr sz="3300" b="1" spc="-245" dirty="0">
                <a:solidFill>
                  <a:srgbClr val="FFFFFF"/>
                </a:solidFill>
                <a:latin typeface="Verdana"/>
                <a:cs typeface="Verdana"/>
              </a:rPr>
              <a:t>Practice </a:t>
            </a:r>
            <a:r>
              <a:rPr sz="3300" b="1" spc="-375" dirty="0">
                <a:solidFill>
                  <a:srgbClr val="FFFFFF"/>
                </a:solidFill>
                <a:latin typeface="Verdana"/>
                <a:cs typeface="Verdana"/>
              </a:rPr>
              <a:t>exam  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3300" b="1" spc="-325" dirty="0">
                <a:solidFill>
                  <a:srgbClr val="16E7CF"/>
                </a:solidFill>
                <a:latin typeface="Verdana"/>
                <a:cs typeface="Verdana"/>
              </a:rPr>
              <a:t>validation</a:t>
            </a:r>
            <a:r>
              <a:rPr sz="3300" b="1" spc="-490" dirty="0">
                <a:solidFill>
                  <a:srgbClr val="16E7CF"/>
                </a:solidFill>
                <a:latin typeface="Verdana"/>
                <a:cs typeface="Verdana"/>
              </a:rPr>
              <a:t> </a:t>
            </a:r>
            <a:r>
              <a:rPr sz="3300" b="1" spc="-325" dirty="0">
                <a:solidFill>
                  <a:srgbClr val="16E7CF"/>
                </a:solidFill>
                <a:latin typeface="Verdana"/>
                <a:cs typeface="Verdana"/>
              </a:rPr>
              <a:t>set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1248" y="9039707"/>
            <a:ext cx="11913235" cy="1713230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39"/>
              </a:spcBef>
            </a:pPr>
            <a:r>
              <a:rPr sz="3300" b="1" spc="-280" dirty="0">
                <a:solidFill>
                  <a:srgbClr val="FFFFFF"/>
                </a:solidFill>
                <a:latin typeface="Verdana"/>
                <a:cs typeface="Verdana"/>
              </a:rPr>
              <a:t>Generalization</a:t>
            </a:r>
            <a:endParaRPr sz="3300">
              <a:latin typeface="Verdana"/>
              <a:cs typeface="Verdana"/>
            </a:endParaRPr>
          </a:p>
          <a:p>
            <a:pPr marL="12700" marR="5080" algn="ctr">
              <a:lnSpc>
                <a:spcPct val="108300"/>
              </a:lnSpc>
              <a:spcBef>
                <a:spcPts val="1020"/>
              </a:spcBef>
            </a:pPr>
            <a:r>
              <a:rPr sz="2600" spc="5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600" spc="-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Arial"/>
                <a:cs typeface="Arial"/>
              </a:rPr>
              <a:t>ability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16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75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"/>
                <a:cs typeface="Arial"/>
              </a:rPr>
              <a:t>learning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12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229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160" dirty="0">
                <a:solidFill>
                  <a:srgbClr val="FFFFFF"/>
                </a:solidFill>
                <a:latin typeface="Arial"/>
                <a:cs typeface="Arial"/>
              </a:rPr>
              <a:t>perform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60" dirty="0">
                <a:solidFill>
                  <a:srgbClr val="FFFFFF"/>
                </a:solidFill>
                <a:latin typeface="Arial"/>
                <a:cs typeface="Arial"/>
              </a:rPr>
              <a:t>well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100" dirty="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10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17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65" dirty="0">
                <a:solidFill>
                  <a:srgbClr val="FFFFFF"/>
                </a:solidFill>
                <a:latin typeface="Arial"/>
                <a:cs typeface="Arial"/>
              </a:rPr>
              <a:t>hasn’t</a:t>
            </a:r>
            <a:r>
              <a:rPr sz="2600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600" spc="30" dirty="0">
                <a:solidFill>
                  <a:srgbClr val="FFFFFF"/>
                </a:solidFill>
                <a:latin typeface="Arial"/>
                <a:cs typeface="Arial"/>
              </a:rPr>
              <a:t>seen  </a:t>
            </a:r>
            <a:r>
              <a:rPr sz="2600" spc="95" dirty="0">
                <a:solidFill>
                  <a:srgbClr val="FFFFFF"/>
                </a:solidFill>
                <a:latin typeface="Arial"/>
                <a:cs typeface="Arial"/>
              </a:rPr>
              <a:t>before.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604910" y="5093248"/>
            <a:ext cx="454025" cy="100965"/>
            <a:chOff x="8604910" y="5093248"/>
            <a:chExt cx="454025" cy="100965"/>
          </a:xfrm>
        </p:grpSpPr>
        <p:sp>
          <p:nvSpPr>
            <p:cNvPr id="13" name="object 13"/>
            <p:cNvSpPr/>
            <p:nvPr/>
          </p:nvSpPr>
          <p:spPr>
            <a:xfrm>
              <a:off x="8604910" y="5143508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58145" y="509324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3797381" y="4987282"/>
            <a:ext cx="454025" cy="100965"/>
            <a:chOff x="13797381" y="4987282"/>
            <a:chExt cx="454025" cy="100965"/>
          </a:xfrm>
        </p:grpSpPr>
        <p:sp>
          <p:nvSpPr>
            <p:cNvPr id="16" name="object 16"/>
            <p:cNvSpPr/>
            <p:nvPr/>
          </p:nvSpPr>
          <p:spPr>
            <a:xfrm>
              <a:off x="13797381" y="5037543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150668" y="498728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21360000">
            <a:off x="333087" y="2820020"/>
            <a:ext cx="5048274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15"/>
              </a:lnSpc>
            </a:pPr>
            <a:r>
              <a:rPr sz="4275" b="1" spc="-240" baseline="-5847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4275" b="1" spc="-127" baseline="-2923" dirty="0">
                <a:solidFill>
                  <a:srgbClr val="FFFFFF"/>
                </a:solidFill>
                <a:latin typeface="Arial"/>
                <a:cs typeface="Arial"/>
              </a:rPr>
              <a:t>learns </a:t>
            </a:r>
            <a:r>
              <a:rPr sz="2850" b="1" spc="-114" dirty="0">
                <a:solidFill>
                  <a:srgbClr val="FFFFFF"/>
                </a:solidFill>
                <a:latin typeface="Arial"/>
                <a:cs typeface="Arial"/>
              </a:rPr>
              <a:t>patterns </a:t>
            </a:r>
            <a:r>
              <a:rPr sz="4275" b="1" spc="-75" baseline="3898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4275" b="1" spc="-284" baseline="389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442" baseline="5847" dirty="0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endParaRPr sz="4275" baseline="584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05047" y="7893754"/>
            <a:ext cx="3318510" cy="541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04"/>
              </a:lnSpc>
            </a:pPr>
            <a:r>
              <a:rPr sz="4275" b="1" spc="-89" baseline="-4873" dirty="0">
                <a:solidFill>
                  <a:srgbClr val="FFFFFF"/>
                </a:solidFill>
                <a:latin typeface="Arial"/>
                <a:cs typeface="Arial"/>
              </a:rPr>
              <a:t>Tune </a:t>
            </a:r>
            <a:r>
              <a:rPr sz="4275" b="1" spc="-270" baseline="-2923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4275" b="1" spc="-382" baseline="-29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14" dirty="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endParaRPr sz="2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189067" y="6753376"/>
            <a:ext cx="5034915" cy="1990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0620" marR="1908175" indent="-135890">
              <a:lnSpc>
                <a:spcPct val="108300"/>
              </a:lnSpc>
              <a:spcBef>
                <a:spcPts val="100"/>
              </a:spcBef>
            </a:pPr>
            <a:r>
              <a:rPr sz="3300" b="1" spc="-340" dirty="0">
                <a:solidFill>
                  <a:srgbClr val="FFFFFF"/>
                </a:solidFill>
                <a:latin typeface="Verdana"/>
                <a:cs typeface="Verdana"/>
              </a:rPr>
              <a:t>Final</a:t>
            </a:r>
            <a:r>
              <a:rPr sz="3300" b="1" spc="-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b="1" spc="-375" dirty="0">
                <a:solidFill>
                  <a:srgbClr val="FFFFFF"/>
                </a:solidFill>
                <a:latin typeface="Verdana"/>
                <a:cs typeface="Verdana"/>
              </a:rPr>
              <a:t>exam  </a:t>
            </a:r>
            <a:r>
              <a:rPr sz="3300" b="1" spc="-28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3300" b="1" spc="-280" dirty="0">
                <a:solidFill>
                  <a:srgbClr val="61D836"/>
                </a:solidFill>
                <a:latin typeface="Verdana"/>
                <a:cs typeface="Verdana"/>
              </a:rPr>
              <a:t>test</a:t>
            </a:r>
            <a:r>
              <a:rPr sz="3300" b="1" spc="-470" dirty="0">
                <a:solidFill>
                  <a:srgbClr val="61D836"/>
                </a:solidFill>
                <a:latin typeface="Verdana"/>
                <a:cs typeface="Verdana"/>
              </a:rPr>
              <a:t> </a:t>
            </a:r>
            <a:r>
              <a:rPr sz="3300" b="1" spc="-325" dirty="0">
                <a:solidFill>
                  <a:srgbClr val="61D836"/>
                </a:solidFill>
                <a:latin typeface="Verdana"/>
                <a:cs typeface="Verdana"/>
              </a:rPr>
              <a:t>set</a:t>
            </a:r>
            <a:r>
              <a:rPr sz="3300" b="1" spc="-32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endParaRPr sz="3300">
              <a:latin typeface="Verdana"/>
              <a:cs typeface="Verdana"/>
            </a:endParaRPr>
          </a:p>
          <a:p>
            <a:pPr marL="2168525" marR="5080" indent="-2156460">
              <a:lnSpc>
                <a:spcPts val="3260"/>
              </a:lnSpc>
              <a:spcBef>
                <a:spcPts val="440"/>
              </a:spcBef>
            </a:pPr>
            <a:r>
              <a:rPr sz="2850" b="1" spc="-254" dirty="0">
                <a:solidFill>
                  <a:srgbClr val="FFFFFF"/>
                </a:solidFill>
                <a:latin typeface="Arial"/>
                <a:cs typeface="Arial"/>
              </a:rPr>
              <a:t>See </a:t>
            </a:r>
            <a:r>
              <a:rPr sz="2850" b="1" spc="195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2850" b="1" spc="-21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50" b="1" spc="-180" dirty="0">
                <a:solidFill>
                  <a:srgbClr val="FFFFFF"/>
                </a:solidFill>
                <a:latin typeface="Arial"/>
                <a:cs typeface="Arial"/>
              </a:rPr>
              <a:t>model </a:t>
            </a:r>
            <a:r>
              <a:rPr sz="2850" b="1" spc="-65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850" b="1" spc="-75" dirty="0">
                <a:solidFill>
                  <a:srgbClr val="FFFFFF"/>
                </a:solidFill>
                <a:latin typeface="Arial"/>
                <a:cs typeface="Arial"/>
              </a:rPr>
              <a:t>ready </a:t>
            </a:r>
            <a:r>
              <a:rPr sz="2850" b="1" spc="-85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850" b="1" spc="-215" dirty="0">
                <a:solidFill>
                  <a:srgbClr val="FFFFFF"/>
                </a:solidFill>
                <a:latin typeface="Arial"/>
                <a:cs typeface="Arial"/>
              </a:rPr>
              <a:t>the  </a:t>
            </a:r>
            <a:r>
              <a:rPr sz="2850" b="1" spc="-15" dirty="0">
                <a:solidFill>
                  <a:srgbClr val="FFFFFF"/>
                </a:solidFill>
                <a:latin typeface="Arial"/>
                <a:cs typeface="Arial"/>
              </a:rPr>
              <a:t>wild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1805" y="1338032"/>
            <a:ext cx="11638915" cy="8632825"/>
            <a:chOff x="211805" y="1338032"/>
            <a:chExt cx="11638915" cy="8632825"/>
          </a:xfrm>
        </p:grpSpPr>
        <p:sp>
          <p:nvSpPr>
            <p:cNvPr id="3" name="object 3"/>
            <p:cNvSpPr/>
            <p:nvPr/>
          </p:nvSpPr>
          <p:spPr>
            <a:xfrm>
              <a:off x="211805" y="1338032"/>
              <a:ext cx="10889092" cy="86324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730883" y="2733508"/>
              <a:ext cx="2023110" cy="370840"/>
            </a:xfrm>
            <a:custGeom>
              <a:avLst/>
              <a:gdLst/>
              <a:ahLst/>
              <a:cxnLst/>
              <a:rect l="l" t="t" r="r" b="b"/>
              <a:pathLst>
                <a:path w="2023109" h="370839">
                  <a:moveTo>
                    <a:pt x="175476" y="0"/>
                  </a:moveTo>
                  <a:lnTo>
                    <a:pt x="1847357" y="0"/>
                  </a:lnTo>
                  <a:lnTo>
                    <a:pt x="1882272" y="134"/>
                  </a:lnTo>
                  <a:lnTo>
                    <a:pt x="1932798" y="3627"/>
                  </a:lnTo>
                  <a:lnTo>
                    <a:pt x="1971330" y="18965"/>
                  </a:lnTo>
                  <a:lnTo>
                    <a:pt x="2003865" y="51499"/>
                  </a:lnTo>
                  <a:lnTo>
                    <a:pt x="2019201" y="90029"/>
                  </a:lnTo>
                  <a:lnTo>
                    <a:pt x="2022694" y="140557"/>
                  </a:lnTo>
                  <a:lnTo>
                    <a:pt x="2022828" y="175476"/>
                  </a:lnTo>
                  <a:lnTo>
                    <a:pt x="2022828" y="195133"/>
                  </a:lnTo>
                  <a:lnTo>
                    <a:pt x="2021753" y="258213"/>
                  </a:lnTo>
                  <a:lnTo>
                    <a:pt x="2014231" y="298120"/>
                  </a:lnTo>
                  <a:lnTo>
                    <a:pt x="1989368" y="337147"/>
                  </a:lnTo>
                  <a:lnTo>
                    <a:pt x="1950338" y="362010"/>
                  </a:lnTo>
                  <a:lnTo>
                    <a:pt x="1910431" y="369534"/>
                  </a:lnTo>
                  <a:lnTo>
                    <a:pt x="1847357" y="370609"/>
                  </a:lnTo>
                  <a:lnTo>
                    <a:pt x="175476" y="370609"/>
                  </a:lnTo>
                  <a:lnTo>
                    <a:pt x="112396" y="369534"/>
                  </a:lnTo>
                  <a:lnTo>
                    <a:pt x="72489" y="362010"/>
                  </a:lnTo>
                  <a:lnTo>
                    <a:pt x="33462" y="337147"/>
                  </a:lnTo>
                  <a:lnTo>
                    <a:pt x="8599" y="298120"/>
                  </a:lnTo>
                  <a:lnTo>
                    <a:pt x="1074" y="258213"/>
                  </a:lnTo>
                  <a:lnTo>
                    <a:pt x="0" y="195133"/>
                  </a:lnTo>
                  <a:lnTo>
                    <a:pt x="0" y="175476"/>
                  </a:lnTo>
                  <a:lnTo>
                    <a:pt x="1074" y="112396"/>
                  </a:lnTo>
                  <a:lnTo>
                    <a:pt x="8599" y="72489"/>
                  </a:lnTo>
                  <a:lnTo>
                    <a:pt x="33462" y="33462"/>
                  </a:lnTo>
                  <a:lnTo>
                    <a:pt x="72489" y="8599"/>
                  </a:lnTo>
                  <a:lnTo>
                    <a:pt x="112396" y="1074"/>
                  </a:lnTo>
                  <a:lnTo>
                    <a:pt x="175476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888933" y="2703645"/>
              <a:ext cx="2959735" cy="160655"/>
            </a:xfrm>
            <a:custGeom>
              <a:avLst/>
              <a:gdLst/>
              <a:ahLst/>
              <a:cxnLst/>
              <a:rect l="l" t="t" r="r" b="b"/>
              <a:pathLst>
                <a:path w="2959734" h="160655">
                  <a:moveTo>
                    <a:pt x="2959427" y="0"/>
                  </a:moveTo>
                  <a:lnTo>
                    <a:pt x="10455" y="159684"/>
                  </a:lnTo>
                  <a:lnTo>
                    <a:pt x="0" y="16025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99040" y="2813149"/>
              <a:ext cx="103505" cy="100965"/>
            </a:xfrm>
            <a:custGeom>
              <a:avLst/>
              <a:gdLst/>
              <a:ahLst/>
              <a:cxnLst/>
              <a:rect l="l" t="t" r="r" b="b"/>
              <a:pathLst>
                <a:path w="103504" h="100964">
                  <a:moveTo>
                    <a:pt x="97661" y="0"/>
                  </a:moveTo>
                  <a:lnTo>
                    <a:pt x="0" y="55621"/>
                  </a:lnTo>
                  <a:lnTo>
                    <a:pt x="103096" y="100373"/>
                  </a:lnTo>
                  <a:lnTo>
                    <a:pt x="97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28407" y="4069917"/>
              <a:ext cx="7184390" cy="3603625"/>
            </a:xfrm>
            <a:custGeom>
              <a:avLst/>
              <a:gdLst/>
              <a:ahLst/>
              <a:cxnLst/>
              <a:rect l="l" t="t" r="r" b="b"/>
              <a:pathLst>
                <a:path w="7184390" h="3603625">
                  <a:moveTo>
                    <a:pt x="188535" y="0"/>
                  </a:moveTo>
                  <a:lnTo>
                    <a:pt x="6995839" y="0"/>
                  </a:lnTo>
                  <a:lnTo>
                    <a:pt x="7033353" y="144"/>
                  </a:lnTo>
                  <a:lnTo>
                    <a:pt x="7087641" y="3897"/>
                  </a:lnTo>
                  <a:lnTo>
                    <a:pt x="7129038" y="20377"/>
                  </a:lnTo>
                  <a:lnTo>
                    <a:pt x="7163993" y="55332"/>
                  </a:lnTo>
                  <a:lnTo>
                    <a:pt x="7180471" y="96729"/>
                  </a:lnTo>
                  <a:lnTo>
                    <a:pt x="7184223" y="151018"/>
                  </a:lnTo>
                  <a:lnTo>
                    <a:pt x="7184367" y="188535"/>
                  </a:lnTo>
                  <a:lnTo>
                    <a:pt x="7184367" y="3415068"/>
                  </a:lnTo>
                  <a:lnTo>
                    <a:pt x="7183213" y="3482842"/>
                  </a:lnTo>
                  <a:lnTo>
                    <a:pt x="7175132" y="3525714"/>
                  </a:lnTo>
                  <a:lnTo>
                    <a:pt x="7148418" y="3567647"/>
                  </a:lnTo>
                  <a:lnTo>
                    <a:pt x="7106485" y="3594361"/>
                  </a:lnTo>
                  <a:lnTo>
                    <a:pt x="7063609" y="3602451"/>
                  </a:lnTo>
                  <a:lnTo>
                    <a:pt x="6995839" y="3603607"/>
                  </a:lnTo>
                  <a:lnTo>
                    <a:pt x="188535" y="3603607"/>
                  </a:lnTo>
                  <a:lnTo>
                    <a:pt x="120762" y="3602451"/>
                  </a:lnTo>
                  <a:lnTo>
                    <a:pt x="77884" y="3594361"/>
                  </a:lnTo>
                  <a:lnTo>
                    <a:pt x="35952" y="3567647"/>
                  </a:lnTo>
                  <a:lnTo>
                    <a:pt x="9239" y="3525714"/>
                  </a:lnTo>
                  <a:lnTo>
                    <a:pt x="1154" y="3482842"/>
                  </a:lnTo>
                  <a:lnTo>
                    <a:pt x="0" y="3415068"/>
                  </a:lnTo>
                  <a:lnTo>
                    <a:pt x="0" y="188535"/>
                  </a:lnTo>
                  <a:lnTo>
                    <a:pt x="1154" y="120762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2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637950" y="8731427"/>
              <a:ext cx="622935" cy="133985"/>
            </a:xfrm>
            <a:custGeom>
              <a:avLst/>
              <a:gdLst/>
              <a:ahLst/>
              <a:cxnLst/>
              <a:rect l="l" t="t" r="r" b="b"/>
              <a:pathLst>
                <a:path w="622934" h="133984">
                  <a:moveTo>
                    <a:pt x="622543" y="133977"/>
                  </a:moveTo>
                  <a:lnTo>
                    <a:pt x="10236" y="2203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549940" y="8684499"/>
              <a:ext cx="109220" cy="98425"/>
            </a:xfrm>
            <a:custGeom>
              <a:avLst/>
              <a:gdLst/>
              <a:ahLst/>
              <a:cxnLst/>
              <a:rect l="l" t="t" r="r" b="b"/>
              <a:pathLst>
                <a:path w="109220" h="98425">
                  <a:moveTo>
                    <a:pt x="108792" y="0"/>
                  </a:moveTo>
                  <a:lnTo>
                    <a:pt x="0" y="27988"/>
                  </a:lnTo>
                  <a:lnTo>
                    <a:pt x="87641" y="98269"/>
                  </a:lnTo>
                  <a:lnTo>
                    <a:pt x="1087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55482" y="8309234"/>
              <a:ext cx="8628380" cy="682625"/>
            </a:xfrm>
            <a:custGeom>
              <a:avLst/>
              <a:gdLst/>
              <a:ahLst/>
              <a:cxnLst/>
              <a:rect l="l" t="t" r="r" b="b"/>
              <a:pathLst>
                <a:path w="8628380" h="682625">
                  <a:moveTo>
                    <a:pt x="188535" y="0"/>
                  </a:moveTo>
                  <a:lnTo>
                    <a:pt x="8439261" y="0"/>
                  </a:lnTo>
                  <a:lnTo>
                    <a:pt x="8476775" y="144"/>
                  </a:lnTo>
                  <a:lnTo>
                    <a:pt x="8531063" y="3897"/>
                  </a:lnTo>
                  <a:lnTo>
                    <a:pt x="8572460" y="20377"/>
                  </a:lnTo>
                  <a:lnTo>
                    <a:pt x="8607415" y="55332"/>
                  </a:lnTo>
                  <a:lnTo>
                    <a:pt x="8623893" y="96729"/>
                  </a:lnTo>
                  <a:lnTo>
                    <a:pt x="8627645" y="151018"/>
                  </a:lnTo>
                  <a:lnTo>
                    <a:pt x="8627789" y="188535"/>
                  </a:lnTo>
                  <a:lnTo>
                    <a:pt x="8627789" y="493774"/>
                  </a:lnTo>
                  <a:lnTo>
                    <a:pt x="8626635" y="561548"/>
                  </a:lnTo>
                  <a:lnTo>
                    <a:pt x="8618554" y="604425"/>
                  </a:lnTo>
                  <a:lnTo>
                    <a:pt x="8591840" y="646357"/>
                  </a:lnTo>
                  <a:lnTo>
                    <a:pt x="8549907" y="673070"/>
                  </a:lnTo>
                  <a:lnTo>
                    <a:pt x="8507031" y="681155"/>
                  </a:lnTo>
                  <a:lnTo>
                    <a:pt x="8439261" y="682310"/>
                  </a:lnTo>
                  <a:lnTo>
                    <a:pt x="188535" y="682310"/>
                  </a:lnTo>
                  <a:lnTo>
                    <a:pt x="120762" y="681155"/>
                  </a:lnTo>
                  <a:lnTo>
                    <a:pt x="77884" y="673070"/>
                  </a:lnTo>
                  <a:lnTo>
                    <a:pt x="35952" y="646357"/>
                  </a:lnTo>
                  <a:lnTo>
                    <a:pt x="9239" y="604425"/>
                  </a:lnTo>
                  <a:lnTo>
                    <a:pt x="1154" y="561548"/>
                  </a:lnTo>
                  <a:lnTo>
                    <a:pt x="0" y="493774"/>
                  </a:lnTo>
                  <a:lnTo>
                    <a:pt x="0" y="188535"/>
                  </a:lnTo>
                  <a:lnTo>
                    <a:pt x="1154" y="120762"/>
                  </a:lnTo>
                  <a:lnTo>
                    <a:pt x="9239" y="77884"/>
                  </a:lnTo>
                  <a:lnTo>
                    <a:pt x="35952" y="35952"/>
                  </a:lnTo>
                  <a:lnTo>
                    <a:pt x="77884" y="9239"/>
                  </a:lnTo>
                  <a:lnTo>
                    <a:pt x="120762" y="1154"/>
                  </a:lnTo>
                  <a:lnTo>
                    <a:pt x="188535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55029" y="4325899"/>
              <a:ext cx="1985645" cy="0"/>
            </a:xfrm>
            <a:custGeom>
              <a:avLst/>
              <a:gdLst/>
              <a:ahLst/>
              <a:cxnLst/>
              <a:rect l="l" t="t" r="r" b="b"/>
              <a:pathLst>
                <a:path w="1985645">
                  <a:moveTo>
                    <a:pt x="1985133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64990" y="427563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262665" y="6569737"/>
              <a:ext cx="3190240" cy="370840"/>
            </a:xfrm>
            <a:custGeom>
              <a:avLst/>
              <a:gdLst/>
              <a:ahLst/>
              <a:cxnLst/>
              <a:rect l="l" t="t" r="r" b="b"/>
              <a:pathLst>
                <a:path w="3190240" h="370840">
                  <a:moveTo>
                    <a:pt x="86660" y="0"/>
                  </a:moveTo>
                  <a:lnTo>
                    <a:pt x="3103518" y="0"/>
                  </a:lnTo>
                  <a:lnTo>
                    <a:pt x="3120760" y="66"/>
                  </a:lnTo>
                  <a:lnTo>
                    <a:pt x="3164743" y="9366"/>
                  </a:lnTo>
                  <a:lnTo>
                    <a:pt x="3188381" y="44461"/>
                  </a:lnTo>
                  <a:lnTo>
                    <a:pt x="3190175" y="86660"/>
                  </a:lnTo>
                  <a:lnTo>
                    <a:pt x="3190175" y="283949"/>
                  </a:lnTo>
                  <a:lnTo>
                    <a:pt x="3188381" y="326148"/>
                  </a:lnTo>
                  <a:lnTo>
                    <a:pt x="3164743" y="361243"/>
                  </a:lnTo>
                  <a:lnTo>
                    <a:pt x="3120760" y="370543"/>
                  </a:lnTo>
                  <a:lnTo>
                    <a:pt x="3103518" y="370609"/>
                  </a:lnTo>
                  <a:lnTo>
                    <a:pt x="86660" y="370609"/>
                  </a:lnTo>
                  <a:lnTo>
                    <a:pt x="44461" y="368818"/>
                  </a:lnTo>
                  <a:lnTo>
                    <a:pt x="9366" y="345176"/>
                  </a:lnTo>
                  <a:lnTo>
                    <a:pt x="66" y="301194"/>
                  </a:lnTo>
                  <a:lnTo>
                    <a:pt x="0" y="283949"/>
                  </a:lnTo>
                  <a:lnTo>
                    <a:pt x="0" y="86660"/>
                  </a:lnTo>
                  <a:lnTo>
                    <a:pt x="1791" y="44461"/>
                  </a:lnTo>
                  <a:lnTo>
                    <a:pt x="25433" y="9366"/>
                  </a:lnTo>
                  <a:lnTo>
                    <a:pt x="69415" y="66"/>
                  </a:lnTo>
                  <a:lnTo>
                    <a:pt x="86660" y="0"/>
                  </a:lnTo>
                  <a:close/>
                </a:path>
              </a:pathLst>
            </a:custGeom>
            <a:ln w="52354">
              <a:solidFill>
                <a:srgbClr val="00A2FF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930945" y="2112743"/>
            <a:ext cx="8758555" cy="705675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R="440690" algn="ctr">
              <a:lnSpc>
                <a:spcPct val="100000"/>
              </a:lnSpc>
              <a:spcBef>
                <a:spcPts val="370"/>
              </a:spcBef>
            </a:pPr>
            <a:r>
              <a:rPr sz="2450" spc="-75" dirty="0">
                <a:solidFill>
                  <a:srgbClr val="FFFFFF"/>
                </a:solidFill>
                <a:latin typeface="Verdana"/>
                <a:cs typeface="Verdana"/>
              </a:rPr>
              <a:t>Subclass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644E"/>
                </a:solidFill>
                <a:latin typeface="Andale Mono"/>
                <a:cs typeface="Andale Mono"/>
              </a:rPr>
              <a:t>nn.Module</a:t>
            </a:r>
            <a:endParaRPr sz="2450">
              <a:latin typeface="Andale Mono"/>
              <a:cs typeface="Andale Mono"/>
            </a:endParaRPr>
          </a:p>
          <a:p>
            <a:pPr marR="440690" algn="ctr">
              <a:lnSpc>
                <a:spcPct val="100000"/>
              </a:lnSpc>
              <a:spcBef>
                <a:spcPts val="275"/>
              </a:spcBef>
            </a:pP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(this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contains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building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blocks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neural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networks)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700">
              <a:latin typeface="Verdana"/>
              <a:cs typeface="Verdana"/>
            </a:endParaRPr>
          </a:p>
          <a:p>
            <a:pPr marL="929005" marR="247015" indent="-635" algn="ctr">
              <a:lnSpc>
                <a:spcPct val="109400"/>
              </a:lnSpc>
            </a:pP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Initialise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61D836"/>
                </a:solidFill>
                <a:latin typeface="Verdana"/>
                <a:cs typeface="Verdana"/>
              </a:rPr>
              <a:t>model</a:t>
            </a:r>
            <a:r>
              <a:rPr sz="2450" spc="-335" dirty="0">
                <a:solidFill>
                  <a:srgbClr val="61D836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61D836"/>
                </a:solidFill>
                <a:latin typeface="Verdana"/>
                <a:cs typeface="Verdana"/>
              </a:rPr>
              <a:t>parameters</a:t>
            </a:r>
            <a:r>
              <a:rPr sz="2450" spc="-335" dirty="0">
                <a:solidFill>
                  <a:srgbClr val="61D836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5" dirty="0">
                <a:solidFill>
                  <a:srgbClr val="FFFFFF"/>
                </a:solidFill>
                <a:latin typeface="Verdana"/>
                <a:cs typeface="Verdana"/>
              </a:rPr>
              <a:t>used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Verdana"/>
                <a:cs typeface="Verdana"/>
              </a:rPr>
              <a:t>various 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computations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(these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could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Verdana"/>
                <a:cs typeface="Verdana"/>
              </a:rPr>
              <a:t>be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diMerent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Verdana"/>
                <a:cs typeface="Verdana"/>
              </a:rPr>
              <a:t>layers</a:t>
            </a:r>
            <a:r>
              <a:rPr sz="2450" spc="-3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from  </a:t>
            </a:r>
            <a:r>
              <a:rPr sz="2450" spc="-20" dirty="0">
                <a:solidFill>
                  <a:srgbClr val="FFFFFF"/>
                </a:solidFill>
                <a:latin typeface="Andale Mono"/>
                <a:cs typeface="Andale Mono"/>
              </a:rPr>
              <a:t>torch.nn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single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80" dirty="0">
                <a:solidFill>
                  <a:srgbClr val="FFFFFF"/>
                </a:solidFill>
                <a:latin typeface="Verdana"/>
                <a:cs typeface="Verdana"/>
              </a:rPr>
              <a:t>parameters,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hard-coded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values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30" dirty="0">
                <a:solidFill>
                  <a:srgbClr val="FFFFFF"/>
                </a:solidFill>
                <a:latin typeface="Verdana"/>
                <a:cs typeface="Verdana"/>
              </a:rPr>
              <a:t>or 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functions)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Verdana"/>
              <a:cs typeface="Verdana"/>
            </a:endParaRPr>
          </a:p>
          <a:p>
            <a:pPr marL="622935" marR="360680" algn="ctr">
              <a:lnSpc>
                <a:spcPct val="109400"/>
              </a:lnSpc>
            </a:pPr>
            <a:r>
              <a:rPr sz="2450" spc="10" dirty="0">
                <a:solidFill>
                  <a:srgbClr val="00A2FF"/>
                </a:solidFill>
                <a:latin typeface="Andale Mono"/>
                <a:cs typeface="Andale Mono"/>
              </a:rPr>
              <a:t>requires_grad=True</a:t>
            </a:r>
            <a:r>
              <a:rPr sz="2450" spc="-940" dirty="0">
                <a:solidFill>
                  <a:srgbClr val="00A2FF"/>
                </a:solidFill>
                <a:latin typeface="Andale Mono"/>
                <a:cs typeface="Andale Mono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means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PyTorch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will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track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gradients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this </a:t>
            </a:r>
            <a:r>
              <a:rPr sz="2450" spc="35" dirty="0">
                <a:solidFill>
                  <a:srgbClr val="FFFFFF"/>
                </a:solidFill>
                <a:latin typeface="Verdana"/>
                <a:cs typeface="Verdana"/>
              </a:rPr>
              <a:t>speciLc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parameter </a:t>
            </a:r>
            <a:r>
              <a:rPr sz="2450" spc="5" dirty="0">
                <a:solidFill>
                  <a:srgbClr val="FFFFFF"/>
                </a:solidFill>
                <a:latin typeface="Verdana"/>
                <a:cs typeface="Verdana"/>
              </a:rPr>
              <a:t>for </a:t>
            </a:r>
            <a:r>
              <a:rPr sz="2450" spc="-75" dirty="0">
                <a:solidFill>
                  <a:srgbClr val="FFFFFF"/>
                </a:solidFill>
                <a:latin typeface="Verdana"/>
                <a:cs typeface="Verdana"/>
              </a:rPr>
              <a:t>use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with  </a:t>
            </a:r>
            <a:r>
              <a:rPr sz="2450" u="heavy" spc="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ndale Mono"/>
                <a:cs typeface="Andale Mono"/>
              </a:rPr>
              <a:t>torch.autograd</a:t>
            </a:r>
            <a:r>
              <a:rPr sz="2450" spc="-944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gradient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descent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0" dirty="0">
                <a:solidFill>
                  <a:srgbClr val="FFFFFF"/>
                </a:solidFill>
                <a:latin typeface="Verdana"/>
                <a:cs typeface="Verdana"/>
              </a:rPr>
              <a:t>(for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many  </a:t>
            </a:r>
            <a:r>
              <a:rPr sz="2450" spc="5" dirty="0">
                <a:solidFill>
                  <a:srgbClr val="FFFFFF"/>
                </a:solidFill>
                <a:latin typeface="Andale Mono"/>
                <a:cs typeface="Andale Mono"/>
              </a:rPr>
              <a:t>torch.nn</a:t>
            </a:r>
            <a:r>
              <a:rPr sz="2450" spc="3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450" spc="-75" dirty="0">
                <a:solidFill>
                  <a:srgbClr val="FFFFFF"/>
                </a:solidFill>
                <a:latin typeface="Verdana"/>
                <a:cs typeface="Verdana"/>
              </a:rPr>
              <a:t>modules,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00A2FF"/>
                </a:solidFill>
                <a:latin typeface="Andale Mono"/>
                <a:cs typeface="Andale Mono"/>
              </a:rPr>
              <a:t>requires_grad=True</a:t>
            </a:r>
            <a:r>
              <a:rPr sz="2450" spc="-940" dirty="0">
                <a:solidFill>
                  <a:srgbClr val="00A2FF"/>
                </a:solidFill>
                <a:latin typeface="Andale Mono"/>
                <a:cs typeface="Andale Mono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set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by  </a:t>
            </a:r>
            <a:r>
              <a:rPr sz="2450" spc="-50" dirty="0">
                <a:solidFill>
                  <a:srgbClr val="FFFFFF"/>
                </a:solidFill>
                <a:latin typeface="Verdana"/>
                <a:cs typeface="Verdana"/>
              </a:rPr>
              <a:t>default)</a:t>
            </a:r>
            <a:endParaRPr sz="24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Verdana"/>
              <a:cs typeface="Verdana"/>
            </a:endParaRPr>
          </a:p>
          <a:p>
            <a:pPr marL="254000" algn="ctr">
              <a:lnSpc>
                <a:spcPct val="100000"/>
              </a:lnSpc>
            </a:pP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Any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subclass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FFFFF"/>
                </a:solidFill>
                <a:latin typeface="Andale Mono"/>
                <a:cs typeface="Andale Mono"/>
              </a:rPr>
              <a:t>nn.Module</a:t>
            </a:r>
            <a:r>
              <a:rPr sz="2450" spc="-930" dirty="0">
                <a:solidFill>
                  <a:srgbClr val="FFFFFF"/>
                </a:solidFill>
                <a:latin typeface="Andale Mono"/>
                <a:cs typeface="Andale Mono"/>
              </a:rPr>
              <a:t> 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needs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5" dirty="0">
                <a:solidFill>
                  <a:srgbClr val="FFFFFF"/>
                </a:solidFill>
                <a:latin typeface="Verdana"/>
                <a:cs typeface="Verdana"/>
              </a:rPr>
              <a:t>override</a:t>
            </a:r>
            <a:r>
              <a:rPr sz="2450" spc="-3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10" dirty="0">
                <a:solidFill>
                  <a:srgbClr val="FAE232"/>
                </a:solidFill>
                <a:latin typeface="Andale Mono"/>
                <a:cs typeface="Andale Mono"/>
              </a:rPr>
              <a:t>forward()</a:t>
            </a:r>
            <a:endParaRPr sz="2450">
              <a:latin typeface="Andale Mono"/>
              <a:cs typeface="Andale Mono"/>
            </a:endParaRPr>
          </a:p>
          <a:p>
            <a:pPr marL="254000" algn="ctr">
              <a:lnSpc>
                <a:spcPct val="100000"/>
              </a:lnSpc>
              <a:spcBef>
                <a:spcPts val="275"/>
              </a:spcBef>
            </a:pPr>
            <a:r>
              <a:rPr sz="2450" spc="-90" dirty="0">
                <a:solidFill>
                  <a:srgbClr val="FFFFFF"/>
                </a:solidFill>
                <a:latin typeface="Verdana"/>
                <a:cs typeface="Verdana"/>
              </a:rPr>
              <a:t>(this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5" dirty="0">
                <a:solidFill>
                  <a:srgbClr val="FFFFFF"/>
                </a:solidFill>
                <a:latin typeface="Verdana"/>
                <a:cs typeface="Verdana"/>
              </a:rPr>
              <a:t>deLnes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forward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computation</a:t>
            </a:r>
            <a:r>
              <a:rPr sz="2450" spc="-3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5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Verdana"/>
                <a:cs typeface="Verdana"/>
              </a:rPr>
              <a:t>model)</a:t>
            </a:r>
            <a:endParaRPr sz="2450">
              <a:latin typeface="Verdana"/>
              <a:cs typeface="Verdana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02155" y="6673074"/>
            <a:ext cx="4934585" cy="158750"/>
            <a:chOff x="6602155" y="6673074"/>
            <a:chExt cx="4934585" cy="158750"/>
          </a:xfrm>
        </p:grpSpPr>
        <p:sp>
          <p:nvSpPr>
            <p:cNvPr id="16" name="object 16"/>
            <p:cNvSpPr/>
            <p:nvPr/>
          </p:nvSpPr>
          <p:spPr>
            <a:xfrm>
              <a:off x="6692180" y="6683544"/>
              <a:ext cx="4834255" cy="98425"/>
            </a:xfrm>
            <a:custGeom>
              <a:avLst/>
              <a:gdLst/>
              <a:ahLst/>
              <a:cxnLst/>
              <a:rect l="l" t="t" r="r" b="b"/>
              <a:pathLst>
                <a:path w="4834255" h="98425">
                  <a:moveTo>
                    <a:pt x="4834065" y="0"/>
                  </a:moveTo>
                  <a:lnTo>
                    <a:pt x="10468" y="97681"/>
                  </a:lnTo>
                  <a:lnTo>
                    <a:pt x="0" y="97893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02155" y="6730978"/>
              <a:ext cx="101600" cy="100965"/>
            </a:xfrm>
            <a:custGeom>
              <a:avLst/>
              <a:gdLst/>
              <a:ahLst/>
              <a:cxnLst/>
              <a:rect l="l" t="t" r="r" b="b"/>
              <a:pathLst>
                <a:path w="101600" h="100965">
                  <a:moveTo>
                    <a:pt x="99483" y="0"/>
                  </a:moveTo>
                  <a:lnTo>
                    <a:pt x="0" y="52281"/>
                  </a:lnTo>
                  <a:lnTo>
                    <a:pt x="101515" y="100499"/>
                  </a:lnTo>
                  <a:lnTo>
                    <a:pt x="994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7426" y="463191"/>
            <a:ext cx="16764000" cy="907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750" spc="-240" dirty="0"/>
              <a:t>PyTorch</a:t>
            </a:r>
            <a:r>
              <a:rPr sz="5750" spc="-1035" dirty="0"/>
              <a:t> </a:t>
            </a:r>
            <a:r>
              <a:rPr sz="5750" spc="-254" dirty="0"/>
              <a:t>essential</a:t>
            </a:r>
            <a:r>
              <a:rPr sz="5750" spc="-1030" dirty="0"/>
              <a:t> </a:t>
            </a:r>
            <a:r>
              <a:rPr sz="5750" spc="-315" dirty="0"/>
              <a:t>neural</a:t>
            </a:r>
            <a:r>
              <a:rPr sz="5750" spc="-1035" dirty="0"/>
              <a:t> </a:t>
            </a:r>
            <a:r>
              <a:rPr sz="5750" spc="-170" dirty="0"/>
              <a:t>network</a:t>
            </a:r>
            <a:r>
              <a:rPr sz="5750" spc="-1030" dirty="0"/>
              <a:t> </a:t>
            </a:r>
            <a:r>
              <a:rPr sz="5750" spc="-220" dirty="0"/>
              <a:t>building</a:t>
            </a:r>
            <a:r>
              <a:rPr sz="5750" spc="-1035" dirty="0"/>
              <a:t> </a:t>
            </a:r>
            <a:r>
              <a:rPr sz="5750" spc="-225" dirty="0"/>
              <a:t>modules</a:t>
            </a:r>
            <a:endParaRPr sz="575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8141" y="1832405"/>
          <a:ext cx="18408015" cy="8803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8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24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4534">
                <a:tc>
                  <a:txBody>
                    <a:bodyPr/>
                    <a:lstStyle/>
                    <a:p>
                      <a:pPr marL="30162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700" spc="-100" dirty="0">
                          <a:latin typeface="Verdana"/>
                          <a:cs typeface="Verdana"/>
                        </a:rPr>
                        <a:t>PyTorch</a:t>
                      </a:r>
                      <a:r>
                        <a:rPr sz="3700" spc="-5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3700" spc="-80" dirty="0">
                          <a:latin typeface="Verdana"/>
                          <a:cs typeface="Verdana"/>
                        </a:rPr>
                        <a:t>module</a:t>
                      </a:r>
                      <a:endParaRPr sz="3700">
                        <a:latin typeface="Verdana"/>
                        <a:cs typeface="Verdana"/>
                      </a:endParaRPr>
                    </a:p>
                  </a:txBody>
                  <a:tcPr marL="0" marR="0" marT="4127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162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3700" spc="-30" dirty="0">
                          <a:latin typeface="Verdana"/>
                          <a:cs typeface="Verdana"/>
                        </a:rPr>
                        <a:t>What</a:t>
                      </a:r>
                      <a:r>
                        <a:rPr sz="3700" spc="-520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3700" spc="-30" dirty="0">
                          <a:latin typeface="Verdana"/>
                          <a:cs typeface="Verdana"/>
                        </a:rPr>
                        <a:t>does</a:t>
                      </a:r>
                      <a:r>
                        <a:rPr sz="3700" spc="-5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3700" spc="-5" dirty="0">
                          <a:latin typeface="Verdana"/>
                          <a:cs typeface="Verdana"/>
                        </a:rPr>
                        <a:t>it</a:t>
                      </a:r>
                      <a:r>
                        <a:rPr sz="3700" spc="-515" dirty="0">
                          <a:latin typeface="Verdana"/>
                          <a:cs typeface="Verdana"/>
                        </a:rPr>
                        <a:t> </a:t>
                      </a:r>
                      <a:r>
                        <a:rPr sz="3700" spc="-45" dirty="0">
                          <a:latin typeface="Verdana"/>
                          <a:cs typeface="Verdana"/>
                        </a:rPr>
                        <a:t>do?</a:t>
                      </a:r>
                      <a:endParaRPr sz="3700">
                        <a:latin typeface="Verdana"/>
                        <a:cs typeface="Verdana"/>
                      </a:endParaRPr>
                    </a:p>
                  </a:txBody>
                  <a:tcPr marL="0" marR="0" marT="4127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41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301625" algn="ctr">
                        <a:lnSpc>
                          <a:spcPct val="100000"/>
                        </a:lnSpc>
                        <a:spcBef>
                          <a:spcPts val="2200"/>
                        </a:spcBef>
                      </a:pPr>
                      <a:r>
                        <a:rPr sz="2450" u="heavy" spc="10" dirty="0">
                          <a:uFill>
                            <a:solidFill>
                              <a:srgbClr val="000000"/>
                            </a:solidFill>
                          </a:uFill>
                          <a:latin typeface="Andale Mono"/>
                          <a:cs typeface="Andale Mono"/>
                        </a:rPr>
                        <a:t>torch.nn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3171190" marR="144780" indent="-2717165">
                        <a:lnSpc>
                          <a:spcPct val="109400"/>
                        </a:lnSpc>
                        <a:spcBef>
                          <a:spcPts val="5"/>
                        </a:spcBef>
                      </a:pPr>
                      <a:r>
                        <a:rPr sz="2450" spc="50" dirty="0">
                          <a:latin typeface="Arial"/>
                          <a:cs typeface="Arial"/>
                        </a:rPr>
                        <a:t>Contains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10" dirty="0">
                          <a:latin typeface="Arial"/>
                          <a:cs typeface="Arial"/>
                        </a:rPr>
                        <a:t>all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7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4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70" dirty="0">
                          <a:latin typeface="Arial"/>
                          <a:cs typeface="Arial"/>
                        </a:rPr>
                        <a:t>building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70" dirty="0">
                          <a:latin typeface="Arial"/>
                          <a:cs typeface="Arial"/>
                        </a:rPr>
                        <a:t>blocks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45" dirty="0">
                          <a:latin typeface="Arial"/>
                          <a:cs typeface="Arial"/>
                        </a:rPr>
                        <a:t>for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00" dirty="0">
                          <a:latin typeface="Arial"/>
                          <a:cs typeface="Arial"/>
                        </a:rPr>
                        <a:t>computational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55" dirty="0">
                          <a:latin typeface="Arial"/>
                          <a:cs typeface="Arial"/>
                        </a:rPr>
                        <a:t>graphs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20" dirty="0">
                          <a:latin typeface="Arial"/>
                          <a:cs typeface="Arial"/>
                        </a:rPr>
                        <a:t>(essentially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5" dirty="0">
                          <a:latin typeface="Arial"/>
                          <a:cs typeface="Arial"/>
                        </a:rPr>
                        <a:t>series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70" dirty="0">
                          <a:latin typeface="Arial"/>
                          <a:cs typeface="Arial"/>
                        </a:rPr>
                        <a:t>of  </a:t>
                      </a:r>
                      <a:r>
                        <a:rPr sz="2450" spc="105" dirty="0">
                          <a:latin typeface="Arial"/>
                          <a:cs typeface="Arial"/>
                        </a:rPr>
                        <a:t>computations</a:t>
                      </a:r>
                      <a:r>
                        <a:rPr sz="2450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00" dirty="0">
                          <a:latin typeface="Arial"/>
                          <a:cs typeface="Arial"/>
                        </a:rPr>
                        <a:t>executed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2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85" dirty="0">
                          <a:latin typeface="Arial"/>
                          <a:cs typeface="Arial"/>
                        </a:rPr>
                        <a:t>particular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5" dirty="0">
                          <a:latin typeface="Arial"/>
                          <a:cs typeface="Arial"/>
                        </a:rPr>
                        <a:t>way).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54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050">
                        <a:latin typeface="Times New Roman"/>
                        <a:cs typeface="Times New Roman"/>
                      </a:endParaRPr>
                    </a:p>
                    <a:p>
                      <a:pPr marL="301625" algn="ctr">
                        <a:lnSpc>
                          <a:spcPct val="100000"/>
                        </a:lnSpc>
                      </a:pPr>
                      <a:r>
                        <a:rPr sz="2450" u="heavy" spc="10" dirty="0">
                          <a:uFill>
                            <a:solidFill>
                              <a:srgbClr val="000000"/>
                            </a:solidFill>
                          </a:uFill>
                          <a:latin typeface="Andale Mono"/>
                          <a:cs typeface="Andale Mono"/>
                        </a:rPr>
                        <a:t>torch.nn.Module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345440" marR="35560" algn="ctr">
                        <a:lnSpc>
                          <a:spcPct val="109400"/>
                        </a:lnSpc>
                      </a:pPr>
                      <a:r>
                        <a:rPr sz="2450" spc="40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50" spc="25" dirty="0">
                          <a:latin typeface="Arial"/>
                          <a:cs typeface="Arial"/>
                        </a:rPr>
                        <a:t>base </a:t>
                      </a:r>
                      <a:r>
                        <a:rPr sz="2450" spc="-15" dirty="0">
                          <a:latin typeface="Arial"/>
                          <a:cs typeface="Arial"/>
                        </a:rPr>
                        <a:t>class </a:t>
                      </a:r>
                      <a:r>
                        <a:rPr sz="2450" spc="14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2450" spc="-1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2450" spc="30" dirty="0">
                          <a:latin typeface="Arial"/>
                          <a:cs typeface="Arial"/>
                        </a:rPr>
                        <a:t>neural </a:t>
                      </a:r>
                      <a:r>
                        <a:rPr sz="2450" spc="130" dirty="0">
                          <a:latin typeface="Arial"/>
                          <a:cs typeface="Arial"/>
                        </a:rPr>
                        <a:t>network </a:t>
                      </a:r>
                      <a:r>
                        <a:rPr sz="2450" spc="45" dirty="0">
                          <a:latin typeface="Arial"/>
                          <a:cs typeface="Arial"/>
                        </a:rPr>
                        <a:t>modules, </a:t>
                      </a:r>
                      <a:r>
                        <a:rPr sz="2450" spc="-10" dirty="0">
                          <a:latin typeface="Arial"/>
                          <a:cs typeface="Arial"/>
                        </a:rPr>
                        <a:t>all </a:t>
                      </a:r>
                      <a:r>
                        <a:rPr sz="2450" spc="145" dirty="0">
                          <a:latin typeface="Arial"/>
                          <a:cs typeface="Arial"/>
                        </a:rPr>
                        <a:t>the </a:t>
                      </a:r>
                      <a:r>
                        <a:rPr sz="2450" spc="70" dirty="0">
                          <a:latin typeface="Arial"/>
                          <a:cs typeface="Arial"/>
                        </a:rPr>
                        <a:t>building blocks </a:t>
                      </a:r>
                      <a:r>
                        <a:rPr sz="2450" spc="145" dirty="0">
                          <a:latin typeface="Arial"/>
                          <a:cs typeface="Arial"/>
                        </a:rPr>
                        <a:t>for </a:t>
                      </a:r>
                      <a:r>
                        <a:rPr sz="2450" spc="30" dirty="0">
                          <a:latin typeface="Arial"/>
                          <a:cs typeface="Arial"/>
                        </a:rPr>
                        <a:t>neural  </a:t>
                      </a:r>
                      <a:r>
                        <a:rPr sz="2450" spc="100" dirty="0">
                          <a:latin typeface="Arial"/>
                          <a:cs typeface="Arial"/>
                        </a:rPr>
                        <a:t>networks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25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10" dirty="0">
                          <a:latin typeface="Arial"/>
                          <a:cs typeface="Arial"/>
                        </a:rPr>
                        <a:t>subclasses.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80" dirty="0">
                          <a:latin typeface="Arial"/>
                          <a:cs typeface="Arial"/>
                        </a:rPr>
                        <a:t>If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50" dirty="0">
                          <a:latin typeface="Arial"/>
                          <a:cs typeface="Arial"/>
                        </a:rPr>
                        <a:t>you're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70" dirty="0">
                          <a:latin typeface="Arial"/>
                          <a:cs typeface="Arial"/>
                        </a:rPr>
                        <a:t>building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30" dirty="0">
                          <a:latin typeface="Arial"/>
                          <a:cs typeface="Arial"/>
                        </a:rPr>
                        <a:t>neural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30" dirty="0">
                          <a:latin typeface="Arial"/>
                          <a:cs typeface="Arial"/>
                        </a:rPr>
                        <a:t>network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2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10" dirty="0">
                          <a:latin typeface="Arial"/>
                          <a:cs typeface="Arial"/>
                        </a:rPr>
                        <a:t>PyTorch,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75" dirty="0">
                          <a:latin typeface="Arial"/>
                          <a:cs typeface="Arial"/>
                        </a:rPr>
                        <a:t>your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75" dirty="0">
                          <a:latin typeface="Arial"/>
                          <a:cs typeface="Arial"/>
                        </a:rPr>
                        <a:t>models  </a:t>
                      </a:r>
                      <a:r>
                        <a:rPr sz="2450" spc="50" dirty="0">
                          <a:latin typeface="Arial"/>
                          <a:cs typeface="Arial"/>
                        </a:rPr>
                        <a:t>should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5" dirty="0">
                          <a:latin typeface="Arial"/>
                          <a:cs typeface="Arial"/>
                        </a:rPr>
                        <a:t>subclass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dirty="0">
                          <a:solidFill>
                            <a:srgbClr val="004D7F"/>
                          </a:solidFill>
                          <a:latin typeface="Andale Mono"/>
                          <a:cs typeface="Andale Mono"/>
                        </a:rPr>
                        <a:t>nn.Module</a:t>
                      </a:r>
                      <a:r>
                        <a:rPr sz="245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5" dirty="0">
                          <a:latin typeface="Arial"/>
                          <a:cs typeface="Arial"/>
                        </a:rPr>
                        <a:t>Requires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0" dirty="0">
                          <a:solidFill>
                            <a:srgbClr val="004D7F"/>
                          </a:solidFill>
                          <a:latin typeface="Andale Mono"/>
                          <a:cs typeface="Andale Mono"/>
                        </a:rPr>
                        <a:t>forward()</a:t>
                      </a:r>
                      <a:r>
                        <a:rPr sz="2450" spc="-925" dirty="0">
                          <a:solidFill>
                            <a:srgbClr val="004D7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450" spc="150" dirty="0">
                          <a:latin typeface="Arial"/>
                          <a:cs typeface="Arial"/>
                        </a:rPr>
                        <a:t>method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14" dirty="0">
                          <a:latin typeface="Arial"/>
                          <a:cs typeface="Arial"/>
                        </a:rPr>
                        <a:t>be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90" dirty="0">
                          <a:latin typeface="Arial"/>
                          <a:cs typeface="Arial"/>
                        </a:rPr>
                        <a:t>implemented.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09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301625" algn="ctr">
                        <a:lnSpc>
                          <a:spcPct val="100000"/>
                        </a:lnSpc>
                        <a:spcBef>
                          <a:spcPts val="1870"/>
                        </a:spcBef>
                      </a:pPr>
                      <a:r>
                        <a:rPr sz="2450" u="heavy" spc="10" dirty="0">
                          <a:uFill>
                            <a:solidFill>
                              <a:srgbClr val="000000"/>
                            </a:solidFill>
                          </a:uFill>
                          <a:latin typeface="Andale Mono"/>
                          <a:cs typeface="Andale Mono"/>
                        </a:rPr>
                        <a:t>torch.optim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T="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476250" marR="166370" algn="ctr">
                        <a:lnSpc>
                          <a:spcPct val="109400"/>
                        </a:lnSpc>
                        <a:spcBef>
                          <a:spcPts val="1660"/>
                        </a:spcBef>
                      </a:pPr>
                      <a:r>
                        <a:rPr sz="2450" spc="50" dirty="0">
                          <a:latin typeface="Arial"/>
                          <a:cs typeface="Arial"/>
                        </a:rPr>
                        <a:t>Contains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25" dirty="0">
                          <a:latin typeface="Arial"/>
                          <a:cs typeface="Arial"/>
                        </a:rPr>
                        <a:t>various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00" dirty="0">
                          <a:latin typeface="Arial"/>
                          <a:cs typeface="Arial"/>
                        </a:rPr>
                        <a:t>optimization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85" dirty="0">
                          <a:latin typeface="Arial"/>
                          <a:cs typeface="Arial"/>
                        </a:rPr>
                        <a:t>algorithms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60" dirty="0">
                          <a:latin typeface="Arial"/>
                          <a:cs typeface="Arial"/>
                        </a:rPr>
                        <a:t>(these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85" dirty="0">
                          <a:latin typeface="Arial"/>
                          <a:cs typeface="Arial"/>
                        </a:rPr>
                        <a:t>tell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4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05" dirty="0">
                          <a:latin typeface="Arial"/>
                          <a:cs typeface="Arial"/>
                        </a:rPr>
                        <a:t>model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80" dirty="0">
                          <a:latin typeface="Arial"/>
                          <a:cs typeface="Arial"/>
                        </a:rPr>
                        <a:t>parameters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05" dirty="0">
                          <a:latin typeface="Arial"/>
                          <a:cs typeface="Arial"/>
                        </a:rPr>
                        <a:t>stored  </a:t>
                      </a:r>
                      <a:r>
                        <a:rPr sz="2450" spc="2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u="heavy" spc="10" dirty="0">
                          <a:solidFill>
                            <a:srgbClr val="004D7F"/>
                          </a:solidFill>
                          <a:uFill>
                            <a:solidFill>
                              <a:srgbClr val="004D7F"/>
                            </a:solidFill>
                          </a:uFill>
                          <a:latin typeface="Andale Mono"/>
                          <a:cs typeface="Andale Mono"/>
                        </a:rPr>
                        <a:t>nn.Parameter</a:t>
                      </a:r>
                      <a:r>
                        <a:rPr sz="2450" spc="25" dirty="0">
                          <a:solidFill>
                            <a:srgbClr val="004D7F"/>
                          </a:solidFill>
                          <a:latin typeface="Andale Mono"/>
                          <a:cs typeface="Andale Mono"/>
                        </a:rPr>
                        <a:t> </a:t>
                      </a:r>
                      <a:r>
                        <a:rPr sz="2450" spc="114" dirty="0">
                          <a:latin typeface="Arial"/>
                          <a:cs typeface="Arial"/>
                        </a:rPr>
                        <a:t>how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2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14" dirty="0">
                          <a:latin typeface="Arial"/>
                          <a:cs typeface="Arial"/>
                        </a:rPr>
                        <a:t>best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70" dirty="0">
                          <a:latin typeface="Arial"/>
                          <a:cs typeface="Arial"/>
                        </a:rPr>
                        <a:t>change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2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85" dirty="0">
                          <a:latin typeface="Arial"/>
                          <a:cs typeface="Arial"/>
                        </a:rPr>
                        <a:t>improve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95" dirty="0">
                          <a:latin typeface="Arial"/>
                          <a:cs typeface="Arial"/>
                        </a:rPr>
                        <a:t>gradient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90" dirty="0">
                          <a:latin typeface="Arial"/>
                          <a:cs typeface="Arial"/>
                        </a:rPr>
                        <a:t>descent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6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25" dirty="0">
                          <a:latin typeface="Arial"/>
                          <a:cs typeface="Arial"/>
                        </a:rPr>
                        <a:t>in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30" dirty="0">
                          <a:latin typeface="Arial"/>
                          <a:cs typeface="Arial"/>
                        </a:rPr>
                        <a:t>turn  </a:t>
                      </a:r>
                      <a:r>
                        <a:rPr sz="2450" spc="80" dirty="0">
                          <a:latin typeface="Arial"/>
                          <a:cs typeface="Arial"/>
                        </a:rPr>
                        <a:t>reduce </a:t>
                      </a:r>
                      <a:r>
                        <a:rPr sz="2450" spc="145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2450" spc="-3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30" dirty="0">
                          <a:latin typeface="Arial"/>
                          <a:cs typeface="Arial"/>
                        </a:rPr>
                        <a:t>loss).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210820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9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301625" algn="ctr">
                        <a:lnSpc>
                          <a:spcPct val="100000"/>
                        </a:lnSpc>
                      </a:pPr>
                      <a:r>
                        <a:rPr sz="2450" u="heavy" spc="10" dirty="0">
                          <a:uFill>
                            <a:solidFill>
                              <a:srgbClr val="000000"/>
                            </a:solidFill>
                          </a:uFill>
                          <a:latin typeface="Andale Mono"/>
                          <a:cs typeface="Andale Mono"/>
                        </a:rPr>
                        <a:t>torch.utils.data.Dataset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T="6350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01625" algn="ctr">
                        <a:lnSpc>
                          <a:spcPct val="100000"/>
                        </a:lnSpc>
                        <a:spcBef>
                          <a:spcPts val="1855"/>
                        </a:spcBef>
                      </a:pPr>
                      <a:r>
                        <a:rPr sz="2450" spc="25" dirty="0">
                          <a:latin typeface="Arial"/>
                          <a:cs typeface="Arial"/>
                        </a:rPr>
                        <a:t>Represents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10" dirty="0">
                          <a:latin typeface="Arial"/>
                          <a:cs typeface="Arial"/>
                        </a:rPr>
                        <a:t>map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25" dirty="0">
                          <a:latin typeface="Arial"/>
                          <a:cs typeface="Arial"/>
                        </a:rPr>
                        <a:t>between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40" dirty="0">
                          <a:latin typeface="Arial"/>
                          <a:cs typeface="Arial"/>
                        </a:rPr>
                        <a:t>key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25" dirty="0">
                          <a:latin typeface="Arial"/>
                          <a:cs typeface="Arial"/>
                        </a:rPr>
                        <a:t>(label)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6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50" dirty="0">
                          <a:latin typeface="Arial"/>
                          <a:cs typeface="Arial"/>
                        </a:rPr>
                        <a:t>sample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55" dirty="0">
                          <a:latin typeface="Arial"/>
                          <a:cs typeface="Arial"/>
                        </a:rPr>
                        <a:t>(features)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35" dirty="0">
                          <a:latin typeface="Arial"/>
                          <a:cs typeface="Arial"/>
                        </a:rPr>
                        <a:t>pairs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70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75" dirty="0">
                          <a:latin typeface="Arial"/>
                          <a:cs typeface="Arial"/>
                        </a:rPr>
                        <a:t>your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55" dirty="0">
                          <a:latin typeface="Arial"/>
                          <a:cs typeface="Arial"/>
                        </a:rPr>
                        <a:t>data.</a:t>
                      </a:r>
                      <a:endParaRPr sz="2450">
                        <a:latin typeface="Arial"/>
                        <a:cs typeface="Arial"/>
                      </a:endParaRPr>
                    </a:p>
                    <a:p>
                      <a:pPr marL="30162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2450" spc="-15" dirty="0">
                          <a:latin typeface="Arial"/>
                          <a:cs typeface="Arial"/>
                        </a:rPr>
                        <a:t>Such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55" dirty="0">
                          <a:latin typeface="Arial"/>
                          <a:cs typeface="Arial"/>
                        </a:rPr>
                        <a:t>as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45" dirty="0">
                          <a:latin typeface="Arial"/>
                          <a:cs typeface="Arial"/>
                        </a:rPr>
                        <a:t>images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65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05" dirty="0">
                          <a:latin typeface="Arial"/>
                          <a:cs typeface="Arial"/>
                        </a:rPr>
                        <a:t>their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50" dirty="0">
                          <a:latin typeface="Arial"/>
                          <a:cs typeface="Arial"/>
                        </a:rPr>
                        <a:t>associated</a:t>
                      </a:r>
                      <a:r>
                        <a:rPr sz="245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dirty="0">
                          <a:latin typeface="Arial"/>
                          <a:cs typeface="Arial"/>
                        </a:rPr>
                        <a:t>labels.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235585" marB="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90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301625" algn="ctr">
                        <a:lnSpc>
                          <a:spcPct val="100000"/>
                        </a:lnSpc>
                      </a:pPr>
                      <a:r>
                        <a:rPr sz="2450" u="heavy" spc="10" dirty="0">
                          <a:uFill>
                            <a:solidFill>
                              <a:srgbClr val="000000"/>
                            </a:solidFill>
                          </a:uFill>
                          <a:latin typeface="Andale Mono"/>
                          <a:cs typeface="Andale Mono"/>
                        </a:rPr>
                        <a:t>torch.utils.data.DataLoader</a:t>
                      </a:r>
                      <a:endParaRPr sz="2450">
                        <a:latin typeface="Andale Mono"/>
                        <a:cs typeface="Andale Mono"/>
                      </a:endParaRPr>
                    </a:p>
                  </a:txBody>
                  <a:tcPr marL="0" marR="0" marT="6350" marB="0"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marL="5898515" marR="435609" indent="-5153025">
                        <a:lnSpc>
                          <a:spcPct val="109400"/>
                        </a:lnSpc>
                        <a:spcBef>
                          <a:spcPts val="1575"/>
                        </a:spcBef>
                      </a:pPr>
                      <a:r>
                        <a:rPr sz="2450" spc="45" dirty="0">
                          <a:latin typeface="Arial"/>
                          <a:cs typeface="Arial"/>
                        </a:rPr>
                        <a:t>Creates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80" dirty="0">
                          <a:latin typeface="Arial"/>
                          <a:cs typeface="Arial"/>
                        </a:rPr>
                        <a:t>Python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75" dirty="0">
                          <a:latin typeface="Arial"/>
                          <a:cs typeface="Arial"/>
                        </a:rPr>
                        <a:t>iterable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70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-3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30" dirty="0">
                          <a:latin typeface="Arial"/>
                          <a:cs typeface="Arial"/>
                        </a:rPr>
                        <a:t>torch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80" dirty="0">
                          <a:latin typeface="Arial"/>
                          <a:cs typeface="Arial"/>
                        </a:rPr>
                        <a:t>Dataset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20" dirty="0">
                          <a:latin typeface="Arial"/>
                          <a:cs typeface="Arial"/>
                        </a:rPr>
                        <a:t>(allows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60" dirty="0">
                          <a:latin typeface="Arial"/>
                          <a:cs typeface="Arial"/>
                        </a:rPr>
                        <a:t>you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210" dirty="0">
                          <a:latin typeface="Arial"/>
                          <a:cs typeface="Arial"/>
                        </a:rPr>
                        <a:t>to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100" dirty="0">
                          <a:latin typeface="Arial"/>
                          <a:cs typeface="Arial"/>
                        </a:rPr>
                        <a:t>iterate</a:t>
                      </a:r>
                      <a:r>
                        <a:rPr sz="2450" spc="-1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70" dirty="0">
                          <a:latin typeface="Arial"/>
                          <a:cs typeface="Arial"/>
                        </a:rPr>
                        <a:t>over</a:t>
                      </a:r>
                      <a:r>
                        <a:rPr sz="245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450" spc="75" dirty="0">
                          <a:latin typeface="Arial"/>
                          <a:cs typeface="Arial"/>
                        </a:rPr>
                        <a:t>your  </a:t>
                      </a:r>
                      <a:r>
                        <a:rPr sz="2450" spc="40" dirty="0">
                          <a:latin typeface="Arial"/>
                          <a:cs typeface="Arial"/>
                        </a:rPr>
                        <a:t>data).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200025" marB="0">
                    <a:solidFill>
                      <a:srgbClr val="E3E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160" dirty="0">
                <a:solidFill>
                  <a:srgbClr val="FFFFFF"/>
                </a:solidFill>
                <a:latin typeface="Verdana"/>
                <a:cs typeface="Verdana"/>
              </a:rPr>
              <a:t>See </a:t>
            </a:r>
            <a:r>
              <a:rPr sz="1800" b="1" spc="-185" dirty="0">
                <a:solidFill>
                  <a:srgbClr val="FFFFFF"/>
                </a:solidFill>
                <a:latin typeface="Verdana"/>
                <a:cs typeface="Verdana"/>
              </a:rPr>
              <a:t>more:</a:t>
            </a:r>
            <a:r>
              <a:rPr sz="1800" b="1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https://pytorch.org/tutorials/beginner/ptcheat.html</a:t>
            </a:r>
            <a:endParaRPr sz="1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1551</Words>
  <Application>Microsoft Office PowerPoint</Application>
  <PresentationFormat>Custom</PresentationFormat>
  <Paragraphs>273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Andale Mono</vt:lpstr>
      <vt:lpstr>Arial</vt:lpstr>
      <vt:lpstr>Calibri</vt:lpstr>
      <vt:lpstr>Times New Roman</vt:lpstr>
      <vt:lpstr>Verdana</vt:lpstr>
      <vt:lpstr>Office Theme</vt:lpstr>
      <vt:lpstr>Workflow</vt:lpstr>
      <vt:lpstr>What we’re going to cover</vt:lpstr>
      <vt:lpstr>Where can you get help?</vt:lpstr>
      <vt:lpstr>Let’s code!</vt:lpstr>
      <vt:lpstr>Machine learning: a game of two parts</vt:lpstr>
      <vt:lpstr>PowerPoint Presentation</vt:lpstr>
      <vt:lpstr>Three datasets</vt:lpstr>
      <vt:lpstr>PowerPoint Presentation</vt:lpstr>
      <vt:lpstr>PyTorch essential neural network building modules</vt:lpstr>
      <vt:lpstr>PowerPoint Presentation</vt:lpstr>
      <vt:lpstr>Mean absolute error (MAE)</vt:lpstr>
      <vt:lpstr>PowerPoint Presentation</vt:lpstr>
      <vt:lpstr>PyTorch training loop</vt:lpstr>
      <vt:lpstr>PyTorch testing loop</vt:lpstr>
      <vt:lpstr>PowerPoint Presentation</vt:lpstr>
      <vt:lpstr>PowerPoint Presentation</vt:lpstr>
      <vt:lpstr>Supervised  learning</vt:lpstr>
      <vt:lpstr>Neural Networks</vt:lpstr>
      <vt:lpstr>PowerPoint Presentation</vt:lpstr>
      <vt:lpstr>How to approach this course</vt:lpstr>
      <vt:lpstr>How not to approach this course</vt:lpstr>
      <vt:lpstr>Resources Course Q&amp;A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01_pytorch_workflow</dc:title>
  <dc:creator>KHALIL, MOHAMED</dc:creator>
  <cp:lastModifiedBy>KHALIL, MOHAMED</cp:lastModifiedBy>
  <cp:revision>1</cp:revision>
  <dcterms:created xsi:type="dcterms:W3CDTF">2023-02-02T20:30:12Z</dcterms:created>
  <dcterms:modified xsi:type="dcterms:W3CDTF">2023-02-02T20:31:38Z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2022-03-09T00:00:00Z</vt:filetime>
  </property>
  <property fmtid="{D5CDD505-2E9C-101B-9397-08002B2CF9AE}" pid="3" name="Creator">
    <vt:lpwstr>Keynote</vt:lpwstr>
  </property>
  <property fmtid="{D5CDD505-2E9C-101B-9397-08002B2CF9AE}" pid="4" name="LastSaved">
    <vt:filetime>2023-02-02T00:00:00Z</vt:filetime>
  </property>
</Properties>
</file>